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notesMasterIdLst>
    <p:notesMasterId r:id="rId36"/>
  </p:notesMasterIdLst>
  <p:sldIdLst>
    <p:sldId id="281" r:id="rId2"/>
    <p:sldId id="282" r:id="rId3"/>
    <p:sldId id="258" r:id="rId4"/>
    <p:sldId id="283" r:id="rId5"/>
    <p:sldId id="326" r:id="rId6"/>
    <p:sldId id="327" r:id="rId7"/>
    <p:sldId id="328" r:id="rId8"/>
    <p:sldId id="329" r:id="rId9"/>
    <p:sldId id="343" r:id="rId10"/>
    <p:sldId id="316" r:id="rId11"/>
    <p:sldId id="315" r:id="rId12"/>
    <p:sldId id="345" r:id="rId13"/>
    <p:sldId id="278" r:id="rId14"/>
    <p:sldId id="320" r:id="rId15"/>
    <p:sldId id="259" r:id="rId16"/>
    <p:sldId id="260" r:id="rId17"/>
    <p:sldId id="349" r:id="rId18"/>
    <p:sldId id="350" r:id="rId19"/>
    <p:sldId id="351" r:id="rId20"/>
    <p:sldId id="353" r:id="rId21"/>
    <p:sldId id="352" r:id="rId22"/>
    <p:sldId id="307" r:id="rId23"/>
    <p:sldId id="334" r:id="rId24"/>
    <p:sldId id="309" r:id="rId25"/>
    <p:sldId id="295" r:id="rId26"/>
    <p:sldId id="305" r:id="rId27"/>
    <p:sldId id="301" r:id="rId28"/>
    <p:sldId id="263" r:id="rId29"/>
    <p:sldId id="335" r:id="rId30"/>
    <p:sldId id="339" r:id="rId31"/>
    <p:sldId id="337" r:id="rId32"/>
    <p:sldId id="342" r:id="rId33"/>
    <p:sldId id="306" r:id="rId34"/>
    <p:sldId id="332" r:id="rId3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B40"/>
    <a:srgbClr val="5058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淺色樣式 2 - 輔色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7CE84F3-28C3-443E-9E96-99CF82512B78}" styleName="深色樣式 1 - 輔色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2801AC-4F65-48F3-8F2D-FC758111A300}" type="datetimeFigureOut">
              <a:t>9/12/24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4F324A-A603-4815-B918-4491049A2370}" type="slidenum"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4787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以下是巴西一些按月份举行的重要节日：</a:t>
            </a:r>
          </a:p>
          <a:p>
            <a:pPr algn="l" fontAlgn="t">
              <a:buFont typeface="+mj-lt"/>
              <a:buAutoNum type="arabicPeriod"/>
            </a:pPr>
            <a:r>
              <a:rPr lang="zh-CN" altLang="en-US" b="0" i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一月：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新年（</a:t>
            </a:r>
            <a:r>
              <a:rPr lang="en-US" altLang="zh-CN" b="0" i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Ano Novo</a:t>
            </a:r>
            <a:r>
              <a:rPr lang="zh-CN" altLang="en-US" b="0" i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）：</a:t>
            </a:r>
            <a:r>
              <a:rPr lang="en-US" altLang="zh-CN" b="0" i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1</a:t>
            </a:r>
            <a:r>
              <a:rPr lang="zh-CN" altLang="en-US" b="0" i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月</a:t>
            </a:r>
            <a:r>
              <a:rPr lang="en-US" altLang="zh-CN" b="0" i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1</a:t>
            </a:r>
            <a:r>
              <a:rPr lang="zh-CN" altLang="en-US" b="0" i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日，庆祝新年的到来，人们会参加烟火表演和庆祝活动。</a:t>
            </a:r>
          </a:p>
          <a:p>
            <a:pPr algn="l" fontAlgn="t">
              <a:buFont typeface="+mj-lt"/>
              <a:buAutoNum type="arabicPeriod"/>
            </a:pPr>
            <a:r>
              <a:rPr lang="zh-CN" altLang="en-US" b="0" i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二月／三月：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卡纳瓦尔（</a:t>
            </a:r>
            <a:r>
              <a:rPr lang="en-US" altLang="zh-CN" b="0" i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Carnaval</a:t>
            </a:r>
            <a:r>
              <a:rPr lang="zh-CN" altLang="en-US" b="0" i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）：复活节前的四十天内举行，日期会根据复活节的日期而有所变化。巴西最大的狂欢节，包括狂欢游行、音乐和舞蹈。</a:t>
            </a:r>
          </a:p>
          <a:p>
            <a:pPr algn="l" fontAlgn="t">
              <a:buFont typeface="+mj-lt"/>
              <a:buAutoNum type="arabicPeriod"/>
            </a:pPr>
            <a:r>
              <a:rPr lang="zh-CN" altLang="en-US" b="0" i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六月：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圣约翰节（</a:t>
            </a:r>
            <a:r>
              <a:rPr lang="en-US" altLang="zh-CN" b="0" i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Festa de São João</a:t>
            </a:r>
            <a:r>
              <a:rPr lang="zh-CN" altLang="en-US" b="0" i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）：</a:t>
            </a:r>
            <a:r>
              <a:rPr lang="en-US" altLang="zh-CN" b="0" i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6</a:t>
            </a:r>
            <a:r>
              <a:rPr lang="zh-CN" altLang="en-US" b="0" i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月</a:t>
            </a:r>
            <a:r>
              <a:rPr lang="en-US" altLang="zh-CN" b="0" i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24</a:t>
            </a:r>
            <a:r>
              <a:rPr lang="zh-CN" altLang="en-US" b="0" i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日，庆祝圣约翰洗礼日，人们会举行篝火晚会、跳舞、烟火和传统食物的盛宴。</a:t>
            </a:r>
          </a:p>
          <a:p>
            <a:pPr algn="l" fontAlgn="t">
              <a:buFont typeface="+mj-lt"/>
              <a:buAutoNum type="arabicPeriod"/>
            </a:pPr>
            <a:r>
              <a:rPr lang="zh-CN" altLang="en-US" b="0" i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十月：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儿童节（</a:t>
            </a:r>
            <a:r>
              <a:rPr lang="en-US" altLang="zh-CN" b="0" i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Dia das </a:t>
            </a:r>
            <a:r>
              <a:rPr lang="en-US" altLang="zh-CN" b="0" i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Crianças</a:t>
            </a:r>
            <a:r>
              <a:rPr lang="zh-CN" altLang="en-US" b="0" i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）：</a:t>
            </a:r>
            <a:r>
              <a:rPr lang="en-US" altLang="zh-CN" b="0" i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10</a:t>
            </a:r>
            <a:r>
              <a:rPr lang="zh-CN" altLang="en-US" b="0" i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月</a:t>
            </a:r>
            <a:r>
              <a:rPr lang="en-US" altLang="zh-CN" b="0" i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12</a:t>
            </a:r>
            <a:r>
              <a:rPr lang="zh-CN" altLang="en-US" b="0" i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日，庆祝儿童，人们会给孩子们送礼物、举办儿童活动和游戏。</a:t>
            </a:r>
          </a:p>
          <a:p>
            <a:pPr algn="l" fontAlgn="t">
              <a:buFont typeface="+mj-lt"/>
              <a:buAutoNum type="arabicPeriod"/>
            </a:pPr>
            <a:r>
              <a:rPr lang="zh-CN" altLang="en-US" b="0" i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十一月：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死者节（</a:t>
            </a:r>
            <a:r>
              <a:rPr lang="en-US" altLang="zh-CN" b="0" i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Dia de </a:t>
            </a:r>
            <a:r>
              <a:rPr lang="en-US" altLang="zh-CN" b="0" i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Finados</a:t>
            </a:r>
            <a:r>
              <a:rPr lang="zh-CN" altLang="en-US" b="0" i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）：</a:t>
            </a:r>
            <a:r>
              <a:rPr lang="en-US" altLang="zh-CN" b="0" i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11</a:t>
            </a:r>
            <a:r>
              <a:rPr lang="zh-CN" altLang="en-US" b="0" i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月</a:t>
            </a:r>
            <a:r>
              <a:rPr lang="en-US" altLang="zh-CN" b="0" i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2</a:t>
            </a:r>
            <a:r>
              <a:rPr lang="zh-CN" altLang="en-US" b="0" i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日，纪念已故亲人的节日，人们会前往墓地祭拜和献花。</a:t>
            </a:r>
          </a:p>
          <a:p>
            <a:pPr algn="l" fontAlgn="t">
              <a:buFont typeface="+mj-lt"/>
              <a:buAutoNum type="arabicPeriod"/>
            </a:pPr>
            <a:r>
              <a:rPr lang="zh-CN" altLang="en-US" b="0" i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十二月：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圣诞节（</a:t>
            </a:r>
            <a:r>
              <a:rPr lang="en-US" altLang="zh-CN" b="0" i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Natal</a:t>
            </a:r>
            <a:r>
              <a:rPr lang="zh-CN" altLang="en-US" b="0" i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）：</a:t>
            </a:r>
            <a:r>
              <a:rPr lang="en-US" altLang="zh-CN" b="0" i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12</a:t>
            </a:r>
            <a:r>
              <a:rPr lang="zh-CN" altLang="en-US" b="0" i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月</a:t>
            </a:r>
            <a:r>
              <a:rPr lang="en-US" altLang="zh-CN" b="0" i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25</a:t>
            </a:r>
            <a:r>
              <a:rPr lang="zh-CN" altLang="en-US" b="0" i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-apple-system"/>
              </a:rPr>
              <a:t>日，庆祝耶稣基督的诞辰，人们会举行宗教仪式、家庭聚会和交换礼物。</a:t>
            </a:r>
          </a:p>
          <a:p>
            <a:endParaRPr lang="en-HK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F324A-A603-4815-B918-4491049A2370}" type="slidenum">
              <a:rPr lang="en-HK" smtClean="0"/>
              <a:t>10</a:t>
            </a:fld>
            <a:endParaRPr lang="en-HK" altLang="zh-TW"/>
          </a:p>
        </p:txBody>
      </p:sp>
    </p:spTree>
    <p:extLst>
      <p:ext uri="{BB962C8B-B14F-4D97-AF65-F5344CB8AC3E}">
        <p14:creationId xmlns:p14="http://schemas.microsoft.com/office/powerpoint/2010/main" val="2720738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F324A-A603-4815-B918-4491049A2370}" type="slidenum">
              <a:rPr lang="en-HK" smtClean="0"/>
              <a:t>22</a:t>
            </a:fld>
            <a:endParaRPr lang="en-HK" altLang="zh-TW"/>
          </a:p>
        </p:txBody>
      </p:sp>
    </p:spTree>
    <p:extLst>
      <p:ext uri="{BB962C8B-B14F-4D97-AF65-F5344CB8AC3E}">
        <p14:creationId xmlns:p14="http://schemas.microsoft.com/office/powerpoint/2010/main" val="3319419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err="1">
                <a:ea typeface="新細明體"/>
              </a:rPr>
              <a:t>將複雜事簡單化是社會</a:t>
            </a:r>
            <a:r>
              <a:rPr lang="en-US" altLang="zh-TW">
                <a:ea typeface="新細明體"/>
              </a:rPr>
              <a:t> trend </a:t>
            </a:r>
            <a:r>
              <a:rPr lang="en-US" altLang="zh-TW" err="1">
                <a:ea typeface="新細明體"/>
              </a:rPr>
              <a:t>simplfy</a:t>
            </a:r>
            <a:r>
              <a:rPr lang="en-US" altLang="zh-TW">
                <a:ea typeface="新細明體"/>
              </a:rPr>
              <a:t>, increase productivity</a:t>
            </a:r>
            <a:endParaRPr lang="zh-TW">
              <a:ea typeface="新細明體"/>
            </a:endParaRPr>
          </a:p>
          <a:p>
            <a:br>
              <a:rPr lang="en-US" altLang="zh-TW"/>
            </a:b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F324A-A603-4815-B918-4491049A2370}" type="slidenum"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5838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分工</a:t>
            </a:r>
            <a:endParaRPr lang="en-HK" altLang="zh-TW"/>
          </a:p>
          <a:p>
            <a:r>
              <a:rPr lang="zh-TW" altLang="en-US"/>
              <a:t>困難</a:t>
            </a:r>
            <a:r>
              <a:rPr lang="en-HK" altLang="zh-TW"/>
              <a:t>: </a:t>
            </a:r>
            <a:r>
              <a:rPr lang="zh-TW" altLang="en-US"/>
              <a:t>如何解決</a:t>
            </a:r>
            <a:endParaRPr lang="en-HK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F324A-A603-4815-B918-4491049A2370}" type="slidenum">
              <a:rPr lang="en-HK" smtClean="0"/>
              <a:t>28</a:t>
            </a:fld>
            <a:endParaRPr lang="en-HK" altLang="zh-TW"/>
          </a:p>
        </p:txBody>
      </p:sp>
    </p:spTree>
    <p:extLst>
      <p:ext uri="{BB962C8B-B14F-4D97-AF65-F5344CB8AC3E}">
        <p14:creationId xmlns:p14="http://schemas.microsoft.com/office/powerpoint/2010/main" val="1218241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最初形開會</a:t>
            </a:r>
            <a:endParaRPr lang="en-H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F324A-A603-4815-B918-4491049A2370}" type="slidenum">
              <a:rPr lang="en-HK" smtClean="0"/>
              <a:t>31</a:t>
            </a:fld>
            <a:endParaRPr lang="en-HK" altLang="zh-TW"/>
          </a:p>
        </p:txBody>
      </p:sp>
    </p:spTree>
    <p:extLst>
      <p:ext uri="{BB962C8B-B14F-4D97-AF65-F5344CB8AC3E}">
        <p14:creationId xmlns:p14="http://schemas.microsoft.com/office/powerpoint/2010/main" val="1811119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/>
              <a:t>Technique: python </a:t>
            </a:r>
            <a:r>
              <a:rPr lang="zh-TW" altLang="en-US"/>
              <a:t>計複雜的數</a:t>
            </a:r>
            <a:r>
              <a:rPr lang="en-HK" altLang="zh-TW"/>
              <a:t> </a:t>
            </a:r>
            <a:r>
              <a:rPr lang="en-HK"/>
              <a:t>to power BI code, 2</a:t>
            </a:r>
            <a:r>
              <a:rPr lang="zh-TW" altLang="en-US"/>
              <a:t>個</a:t>
            </a:r>
            <a:r>
              <a:rPr lang="en-HK" altLang="zh-TW"/>
              <a:t>language, ; </a:t>
            </a:r>
            <a:r>
              <a:rPr lang="zh-TW" altLang="en-US"/>
              <a:t>人事上困難</a:t>
            </a:r>
            <a:r>
              <a:rPr lang="en-HK" altLang="zh-TW"/>
              <a:t>, </a:t>
            </a:r>
            <a:r>
              <a:rPr lang="zh-TW" altLang="en-US"/>
              <a:t>私人事務要做</a:t>
            </a:r>
            <a:r>
              <a:rPr lang="en-HK" altLang="zh-TW"/>
              <a:t>, </a:t>
            </a:r>
            <a:r>
              <a:rPr lang="zh-TW" altLang="en-US"/>
              <a:t>未必可以全程投入</a:t>
            </a:r>
            <a:r>
              <a:rPr lang="en-HK" altLang="zh-TW"/>
              <a:t>, </a:t>
            </a:r>
            <a:r>
              <a:rPr lang="zh-TW" altLang="en-US"/>
              <a:t>靠</a:t>
            </a:r>
            <a:r>
              <a:rPr lang="en-HK" altLang="zh-TW"/>
              <a:t>set deadline , </a:t>
            </a:r>
            <a:r>
              <a:rPr lang="zh-TW" altLang="en-US"/>
              <a:t>見到成果</a:t>
            </a:r>
            <a:r>
              <a:rPr lang="en-HK" altLang="zh-TW"/>
              <a:t>, </a:t>
            </a:r>
            <a:r>
              <a:rPr lang="zh-TW" altLang="en-US"/>
              <a:t>接下來到</a:t>
            </a:r>
            <a:r>
              <a:rPr lang="en-HK" altLang="zh-TW"/>
              <a:t>Q&amp;A</a:t>
            </a:r>
            <a:endParaRPr lang="en-HK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F324A-A603-4815-B918-4491049A2370}" type="slidenum">
              <a:rPr lang="en-HK" smtClean="0"/>
              <a:t>32</a:t>
            </a:fld>
            <a:endParaRPr lang="en-HK" altLang="zh-TW"/>
          </a:p>
        </p:txBody>
      </p:sp>
    </p:spTree>
    <p:extLst>
      <p:ext uri="{BB962C8B-B14F-4D97-AF65-F5344CB8AC3E}">
        <p14:creationId xmlns:p14="http://schemas.microsoft.com/office/powerpoint/2010/main" val="2710020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92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435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69268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735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81385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7766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6234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953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93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78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20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90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918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869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502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01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16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34" y="9647"/>
            <a:ext cx="12176967" cy="684952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7443" y="1455107"/>
            <a:ext cx="6169960" cy="1977455"/>
          </a:xfrm>
          <a:prstGeom prst="rect">
            <a:avLst/>
          </a:prstGeom>
        </p:spPr>
        <p:txBody>
          <a:bodyPr vert="horz" wrap="square" lIns="0" tIns="7611" rIns="0" bIns="0" rtlCol="0">
            <a:spAutoFit/>
          </a:bodyPr>
          <a:lstStyle>
            <a:defPPr>
              <a:defRPr lang="en-US"/>
            </a:defPPr>
            <a:lvl1pPr marL="0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495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8990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3486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7981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2476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6971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1466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5962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20" marR="3175" algn="ctr">
              <a:lnSpc>
                <a:spcPct val="100200"/>
              </a:lnSpc>
              <a:spcBef>
                <a:spcPts val="60"/>
              </a:spcBef>
            </a:pPr>
            <a:r>
              <a:rPr lang="af-ZA" sz="3200" b="1" spc="-63" err="1">
                <a:solidFill>
                  <a:srgbClr val="FFFFFF"/>
                </a:solidFill>
              </a:rPr>
              <a:t>Olist</a:t>
            </a:r>
            <a:r>
              <a:rPr lang="af-ZA" sz="3200" b="1" spc="-63">
                <a:solidFill>
                  <a:srgbClr val="FFFFFF"/>
                </a:solidFill>
              </a:rPr>
              <a:t> </a:t>
            </a:r>
            <a:r>
              <a:rPr lang="af-ZA" sz="3200" b="1" spc="-70" err="1">
                <a:solidFill>
                  <a:srgbClr val="FFFFFF"/>
                </a:solidFill>
              </a:rPr>
              <a:t>Business</a:t>
            </a:r>
            <a:r>
              <a:rPr lang="af-ZA" sz="3200" b="1" spc="-70">
                <a:solidFill>
                  <a:srgbClr val="FFFFFF"/>
                </a:solidFill>
              </a:rPr>
              <a:t> </a:t>
            </a:r>
            <a:r>
              <a:rPr lang="af-ZA" sz="3200" b="1" spc="-103" err="1">
                <a:solidFill>
                  <a:srgbClr val="FFFFFF"/>
                </a:solidFill>
              </a:rPr>
              <a:t>Analysis</a:t>
            </a:r>
            <a:r>
              <a:rPr lang="af-ZA" sz="3200" b="1" spc="-103">
                <a:solidFill>
                  <a:srgbClr val="FFFFFF"/>
                </a:solidFill>
              </a:rPr>
              <a:t>:</a:t>
            </a:r>
            <a:r>
              <a:rPr lang="af-ZA" altLang="zh-TW" sz="3200" b="1" spc="-103">
                <a:solidFill>
                  <a:srgbClr val="FFFFFF"/>
                </a:solidFill>
                <a:ea typeface="微軟正黑體"/>
              </a:rPr>
              <a:t> </a:t>
            </a:r>
            <a:r>
              <a:rPr lang="af-ZA" sz="3200" b="1" spc="-100">
                <a:solidFill>
                  <a:srgbClr val="FFFFFF"/>
                </a:solidFill>
              </a:rPr>
              <a:t> </a:t>
            </a:r>
            <a:r>
              <a:rPr lang="af-ZA" sz="3200" b="1" spc="-60" err="1">
                <a:solidFill>
                  <a:srgbClr val="FFFFFF"/>
                </a:solidFill>
              </a:rPr>
              <a:t>Uncovering</a:t>
            </a:r>
            <a:r>
              <a:rPr lang="af-ZA" sz="3200" b="1" spc="-60">
                <a:solidFill>
                  <a:srgbClr val="FFFFFF"/>
                </a:solidFill>
              </a:rPr>
              <a:t> </a:t>
            </a:r>
            <a:r>
              <a:rPr lang="af-ZA" sz="3200" b="1" spc="-53" err="1">
                <a:solidFill>
                  <a:srgbClr val="FFFFFF"/>
                </a:solidFill>
              </a:rPr>
              <a:t>Opportunities</a:t>
            </a:r>
            <a:r>
              <a:rPr lang="af-ZA" altLang="zh-TW" sz="3200" b="1" spc="-53">
                <a:solidFill>
                  <a:srgbClr val="FFFFFF"/>
                </a:solidFill>
                <a:ea typeface="微軟正黑體"/>
              </a:rPr>
              <a:t> </a:t>
            </a:r>
            <a:r>
              <a:rPr lang="af-ZA" sz="3200" b="1" spc="-60" err="1">
                <a:solidFill>
                  <a:srgbClr val="FFFFFF"/>
                </a:solidFill>
              </a:rPr>
              <a:t>f</a:t>
            </a:r>
            <a:r>
              <a:rPr lang="af-ZA" sz="3200" b="1" spc="-100" err="1">
                <a:solidFill>
                  <a:srgbClr val="FFFFFF"/>
                </a:solidFill>
              </a:rPr>
              <a:t>or</a:t>
            </a:r>
            <a:r>
              <a:rPr lang="af-ZA" sz="3200" b="1" spc="-133">
                <a:solidFill>
                  <a:srgbClr val="FFFFFF"/>
                </a:solidFill>
              </a:rPr>
              <a:t> </a:t>
            </a:r>
            <a:r>
              <a:rPr lang="af-ZA" sz="3200" b="1" spc="-152" err="1">
                <a:solidFill>
                  <a:srgbClr val="FFFFFF"/>
                </a:solidFill>
              </a:rPr>
              <a:t>G</a:t>
            </a:r>
            <a:r>
              <a:rPr lang="af-ZA" sz="3200" b="1" spc="-117" err="1">
                <a:solidFill>
                  <a:srgbClr val="FFFFFF"/>
                </a:solidFill>
              </a:rPr>
              <a:t>r</a:t>
            </a:r>
            <a:r>
              <a:rPr lang="af-ZA" sz="3200" b="1" spc="-93" err="1">
                <a:solidFill>
                  <a:srgbClr val="FFFFFF"/>
                </a:solidFill>
              </a:rPr>
              <a:t>o</a:t>
            </a:r>
            <a:r>
              <a:rPr lang="af-ZA" sz="3200" b="1" spc="-27" err="1">
                <a:solidFill>
                  <a:srgbClr val="FFFFFF"/>
                </a:solidFill>
              </a:rPr>
              <a:t>w</a:t>
            </a:r>
            <a:r>
              <a:rPr lang="af-ZA" sz="3200" b="1" spc="-33" err="1">
                <a:solidFill>
                  <a:srgbClr val="FFFFFF"/>
                </a:solidFill>
              </a:rPr>
              <a:t>th</a:t>
            </a:r>
            <a:r>
              <a:rPr lang="af-ZA" sz="3200" b="1" spc="-133">
                <a:solidFill>
                  <a:srgbClr val="FFFFFF"/>
                </a:solidFill>
              </a:rPr>
              <a:t> </a:t>
            </a:r>
            <a:r>
              <a:rPr lang="af-ZA" sz="3200" b="1" spc="-73" err="1">
                <a:solidFill>
                  <a:srgbClr val="FFFFFF"/>
                </a:solidFill>
              </a:rPr>
              <a:t>a</a:t>
            </a:r>
            <a:r>
              <a:rPr lang="af-ZA" sz="3200" b="1" spc="-60" err="1">
                <a:solidFill>
                  <a:srgbClr val="FFFFFF"/>
                </a:solidFill>
              </a:rPr>
              <a:t>n</a:t>
            </a:r>
            <a:r>
              <a:rPr lang="af-ZA" sz="3200" b="1" spc="-3" err="1">
                <a:solidFill>
                  <a:srgbClr val="FFFFFF"/>
                </a:solidFill>
              </a:rPr>
              <a:t>d</a:t>
            </a:r>
            <a:r>
              <a:rPr lang="af-ZA" sz="3200" b="1" spc="-133">
                <a:solidFill>
                  <a:srgbClr val="FFFFFF"/>
                </a:solidFill>
              </a:rPr>
              <a:t> </a:t>
            </a:r>
            <a:r>
              <a:rPr lang="af-ZA" sz="3200" b="1" spc="-53" err="1">
                <a:solidFill>
                  <a:srgbClr val="FFFFFF"/>
                </a:solidFill>
              </a:rPr>
              <a:t>Optimization</a:t>
            </a:r>
            <a:endParaRPr lang="af-ZA" altLang="zh-TW" sz="3200" b="1" err="1">
              <a:ea typeface="微軟正黑體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FC5E923A-04F0-E467-C1AD-A2D21F24CF26}"/>
              </a:ext>
            </a:extLst>
          </p:cNvPr>
          <p:cNvSpPr txBox="1">
            <a:spLocks/>
          </p:cNvSpPr>
          <p:nvPr/>
        </p:nvSpPr>
        <p:spPr>
          <a:xfrm>
            <a:off x="3909926" y="4530067"/>
            <a:ext cx="6235622" cy="1157141"/>
          </a:xfrm>
          <a:prstGeom prst="rect">
            <a:avLst/>
          </a:prstGeom>
        </p:spPr>
        <p:txBody>
          <a:bodyPr vert="horz" wrap="square" lIns="0" tIns="10570" rIns="0" bIns="0" rtlCol="0" anchor="t">
            <a:spAutoFit/>
          </a:bodyPr>
          <a:lstStyle>
            <a:defPPr>
              <a:defRPr lang="en-US"/>
            </a:defPPr>
            <a:lvl1pPr marL="0" algn="l" defTabSz="608990" rtl="0" eaLnBrk="1" latinLnBrk="0" hangingPunct="1">
              <a:spcBef>
                <a:spcPct val="0"/>
              </a:spcBef>
              <a:buNone/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495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8990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3486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7981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2476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6971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1466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5962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255">
              <a:spcBef>
                <a:spcPts val="83"/>
              </a:spcBef>
            </a:pPr>
            <a:r>
              <a:rPr lang="af-ZA" sz="1800">
                <a:solidFill>
                  <a:srgbClr val="FFAB40"/>
                </a:solidFill>
                <a:latin typeface="Verdana"/>
                <a:ea typeface="Verdana"/>
              </a:rPr>
              <a:t>Iris </a:t>
            </a:r>
            <a:r>
              <a:rPr lang="af-ZA" sz="1800" err="1">
                <a:solidFill>
                  <a:srgbClr val="FFAB40"/>
                </a:solidFill>
                <a:latin typeface="Verdana"/>
                <a:ea typeface="Verdana"/>
              </a:rPr>
              <a:t>Cheung</a:t>
            </a:r>
            <a:endParaRPr lang="af-ZA" sz="1800">
              <a:solidFill>
                <a:srgbClr val="FFAB40"/>
              </a:solidFill>
              <a:latin typeface="Verdana"/>
              <a:ea typeface="Verdana"/>
            </a:endParaRPr>
          </a:p>
          <a:p>
            <a:pPr marL="8255">
              <a:spcBef>
                <a:spcPts val="83"/>
              </a:spcBef>
            </a:pPr>
            <a:r>
              <a:rPr lang="af-ZA" altLang="zh-TW" sz="1800">
                <a:solidFill>
                  <a:srgbClr val="FFAB40"/>
                </a:solidFill>
                <a:latin typeface="Verdana"/>
                <a:ea typeface="Verdana"/>
              </a:rPr>
              <a:t>Bill </a:t>
            </a:r>
            <a:r>
              <a:rPr lang="af-ZA" altLang="zh-TW" sz="1800" err="1">
                <a:solidFill>
                  <a:srgbClr val="FFAB40"/>
                </a:solidFill>
                <a:latin typeface="Verdana"/>
                <a:ea typeface="Verdana"/>
              </a:rPr>
              <a:t>Chan</a:t>
            </a:r>
          </a:p>
          <a:p>
            <a:pPr marL="8255">
              <a:spcBef>
                <a:spcPts val="83"/>
              </a:spcBef>
            </a:pPr>
            <a:r>
              <a:rPr lang="af-ZA" altLang="zh-TW" sz="1800">
                <a:solidFill>
                  <a:srgbClr val="FFAB40"/>
                </a:solidFill>
                <a:latin typeface="Verdana"/>
                <a:ea typeface="Verdana"/>
              </a:rPr>
              <a:t>Karl </a:t>
            </a:r>
            <a:r>
              <a:rPr lang="af-ZA" altLang="zh-TW" sz="1800" err="1">
                <a:solidFill>
                  <a:srgbClr val="FFAB40"/>
                </a:solidFill>
                <a:latin typeface="Verdana"/>
                <a:ea typeface="Verdana"/>
              </a:rPr>
              <a:t>Kwan</a:t>
            </a:r>
          </a:p>
          <a:p>
            <a:pPr marL="8255">
              <a:spcBef>
                <a:spcPts val="83"/>
              </a:spcBef>
            </a:pPr>
            <a:r>
              <a:rPr lang="af-ZA" altLang="zh-TW" sz="1800" err="1">
                <a:solidFill>
                  <a:srgbClr val="FFAB40"/>
                </a:solidFill>
                <a:latin typeface="Verdana"/>
                <a:ea typeface="Verdana"/>
              </a:rPr>
              <a:t>Lisha</a:t>
            </a:r>
            <a:r>
              <a:rPr lang="af-ZA" altLang="zh-TW" sz="1800">
                <a:solidFill>
                  <a:srgbClr val="FFAB40"/>
                </a:solidFill>
                <a:latin typeface="Verdana"/>
                <a:ea typeface="Verdana"/>
              </a:rPr>
              <a:t> </a:t>
            </a:r>
            <a:r>
              <a:rPr lang="af-ZA" altLang="zh-TW" sz="1800" err="1">
                <a:solidFill>
                  <a:srgbClr val="FFAB40"/>
                </a:solidFill>
                <a:latin typeface="Verdana"/>
                <a:ea typeface="Verdana"/>
              </a:rPr>
              <a:t>Liao</a:t>
            </a: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EFDAF835-1DFF-6BC0-6359-ADCBDC50A4F8}"/>
              </a:ext>
            </a:extLst>
          </p:cNvPr>
          <p:cNvSpPr txBox="1">
            <a:spLocks/>
          </p:cNvSpPr>
          <p:nvPr/>
        </p:nvSpPr>
        <p:spPr>
          <a:xfrm>
            <a:off x="3909927" y="3883813"/>
            <a:ext cx="6235622" cy="349227"/>
          </a:xfrm>
          <a:prstGeom prst="rect">
            <a:avLst/>
          </a:prstGeom>
        </p:spPr>
        <p:txBody>
          <a:bodyPr vert="horz" wrap="square" lIns="0" tIns="10570" rIns="0" bIns="0" rtlCol="0" anchor="t">
            <a:spAutoFit/>
          </a:bodyPr>
          <a:lstStyle>
            <a:defPPr>
              <a:defRPr lang="en-US"/>
            </a:defPPr>
            <a:lvl1pPr marL="0" algn="l" defTabSz="608990" rtl="0" eaLnBrk="1" latinLnBrk="0" hangingPunct="1">
              <a:spcBef>
                <a:spcPct val="0"/>
              </a:spcBef>
              <a:buNone/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495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8990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3486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7981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2476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6971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1466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5962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255">
              <a:spcBef>
                <a:spcPts val="83"/>
              </a:spcBef>
            </a:pPr>
            <a:r>
              <a:rPr lang="af-ZA" sz="2200" err="1">
                <a:solidFill>
                  <a:srgbClr val="FFAB40"/>
                </a:solidFill>
                <a:latin typeface="Verdana"/>
                <a:ea typeface="Verdana"/>
              </a:rPr>
              <a:t>Team</a:t>
            </a:r>
            <a:r>
              <a:rPr lang="af-ZA" sz="2200">
                <a:solidFill>
                  <a:srgbClr val="FFAB40"/>
                </a:solidFill>
                <a:latin typeface="Verdana"/>
                <a:ea typeface="Verdana"/>
              </a:rPr>
              <a:t> </a:t>
            </a:r>
            <a:r>
              <a:rPr lang="af-ZA" sz="2200" err="1">
                <a:solidFill>
                  <a:srgbClr val="FFAB40"/>
                </a:solidFill>
                <a:latin typeface="Verdana"/>
                <a:ea typeface="Verdana"/>
              </a:rPr>
              <a:t>Carrot</a:t>
            </a:r>
            <a:endParaRPr lang="zh-TW" altLang="en-US" err="1"/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AD5A7A20-3282-857C-5B6C-B79ABA64A548}"/>
              </a:ext>
            </a:extLst>
          </p:cNvPr>
          <p:cNvSpPr/>
          <p:nvPr/>
        </p:nvSpPr>
        <p:spPr>
          <a:xfrm>
            <a:off x="3908870" y="4360797"/>
            <a:ext cx="3473395" cy="19027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495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8990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3486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7981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2476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6971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1466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5962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798"/>
          </a:p>
        </p:txBody>
      </p:sp>
    </p:spTree>
    <p:extLst>
      <p:ext uri="{BB962C8B-B14F-4D97-AF65-F5344CB8AC3E}">
        <p14:creationId xmlns:p14="http://schemas.microsoft.com/office/powerpoint/2010/main" val="170263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88" y="2"/>
            <a:ext cx="12176967" cy="6849526"/>
          </a:xfrm>
          <a:prstGeom prst="rect">
            <a:avLst/>
          </a:prstGeom>
        </p:spPr>
      </p:pic>
      <p:pic>
        <p:nvPicPr>
          <p:cNvPr id="5122" name="Picture 2" descr="圖片">
            <a:extLst>
              <a:ext uri="{FF2B5EF4-FFF2-40B4-BE49-F238E27FC236}">
                <a16:creationId xmlns:a16="http://schemas.microsoft.com/office/drawing/2014/main" id="{EE54FEC3-43DF-8A44-B88D-7C9DF64C2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53" y="613279"/>
            <a:ext cx="10475389" cy="582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735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88" y="2"/>
            <a:ext cx="12176967" cy="6849526"/>
          </a:xfrm>
          <a:prstGeom prst="rect">
            <a:avLst/>
          </a:prstGeom>
        </p:spPr>
      </p:pic>
      <p:pic>
        <p:nvPicPr>
          <p:cNvPr id="6146" name="Picture 2" descr="圖片">
            <a:extLst>
              <a:ext uri="{FF2B5EF4-FFF2-40B4-BE49-F238E27FC236}">
                <a16:creationId xmlns:a16="http://schemas.microsoft.com/office/drawing/2014/main" id="{DD2E269D-2C32-D842-BD31-3198447C3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02" y="484855"/>
            <a:ext cx="10588356" cy="598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395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94B708-E70E-6987-8264-18B6D55D0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3E52D0-5308-3407-D833-5EE34803A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9E33143F-F170-02EB-5EC6-287BB44421E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59" y="9073"/>
            <a:ext cx="12176967" cy="6849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05EAFF-5640-5B94-1694-128E7A9480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5" t="3911" r="32425"/>
          <a:stretch/>
        </p:blipFill>
        <p:spPr>
          <a:xfrm>
            <a:off x="677334" y="2230016"/>
            <a:ext cx="10837332" cy="1706020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B2292B78-4455-9066-86B4-234E9A15E950}"/>
              </a:ext>
            </a:extLst>
          </p:cNvPr>
          <p:cNvSpPr txBox="1">
            <a:spLocks/>
          </p:cNvSpPr>
          <p:nvPr/>
        </p:nvSpPr>
        <p:spPr>
          <a:xfrm>
            <a:off x="2364246" y="777019"/>
            <a:ext cx="8367418" cy="624092"/>
          </a:xfrm>
          <a:prstGeom prst="rect">
            <a:avLst/>
          </a:prstGeom>
        </p:spPr>
        <p:txBody>
          <a:bodyPr vert="horz" wrap="square" lIns="0" tIns="8456" rIns="0" bIns="0" rtlCol="0" anchor="t">
            <a:spAutoFit/>
          </a:bodyPr>
          <a:lstStyle>
            <a:defPPr>
              <a:defRPr lang="en-US"/>
            </a:defPPr>
            <a:lvl1pPr marL="0" algn="l" defTabSz="608990" rtl="0" eaLnBrk="1" latinLnBrk="0" hangingPunct="1">
              <a:spcBef>
                <a:spcPct val="0"/>
              </a:spcBef>
              <a:buNone/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495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8990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3486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7981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2476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6971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1466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5962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255">
              <a:spcBef>
                <a:spcPts val="67"/>
              </a:spcBef>
            </a:pPr>
            <a:r>
              <a:rPr lang="en-HK" sz="4000" spc="-37">
                <a:solidFill>
                  <a:srgbClr val="FFAB40"/>
                </a:solidFill>
              </a:rPr>
              <a:t>Return Customer Review Overview</a:t>
            </a:r>
          </a:p>
        </p:txBody>
      </p:sp>
    </p:spTree>
    <p:extLst>
      <p:ext uri="{BB962C8B-B14F-4D97-AF65-F5344CB8AC3E}">
        <p14:creationId xmlns:p14="http://schemas.microsoft.com/office/powerpoint/2010/main" val="207438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ject 2" descr="一張含有 螢幕擷取畫面, 藍色, 水, 電子藍 的圖片&#10;&#10;自動產生的描述">
            <a:extLst>
              <a:ext uri="{FF2B5EF4-FFF2-40B4-BE49-F238E27FC236}">
                <a16:creationId xmlns:a16="http://schemas.microsoft.com/office/drawing/2014/main" id="{EB75370E-4658-BF87-F2E3-1A447ACBBCD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88" y="2"/>
            <a:ext cx="12176967" cy="684952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4E0BF9D-AE9B-D68C-DBCC-C04D3CEFB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>
                <a:solidFill>
                  <a:srgbClr val="FFAB40"/>
                </a:solidFill>
                <a:ea typeface="+mj-lt"/>
                <a:cs typeface="+mj-lt"/>
              </a:rPr>
              <a:t>Positive and Negative feedback</a:t>
            </a:r>
            <a:endParaRPr lang="zh-TW" sz="2800">
              <a:solidFill>
                <a:srgbClr val="FFAB4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03281C-3CA8-C209-C36D-A838191F6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>
                <a:solidFill>
                  <a:schemeClr val="bg1"/>
                </a:solidFill>
                <a:ea typeface="+mn-lt"/>
                <a:cs typeface="+mn-lt"/>
              </a:rPr>
              <a:t>Negative</a:t>
            </a:r>
            <a:r>
              <a:rPr lang="zh-TW" alt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zh-TW">
                <a:solidFill>
                  <a:schemeClr val="bg1"/>
                </a:solidFill>
                <a:ea typeface="+mn-lt"/>
                <a:cs typeface="+mn-lt"/>
              </a:rPr>
              <a:t>feedback</a:t>
            </a:r>
            <a:r>
              <a:rPr lang="zh-TW" alt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zh-TW">
                <a:solidFill>
                  <a:schemeClr val="bg1"/>
                </a:solidFill>
                <a:ea typeface="+mn-lt"/>
                <a:cs typeface="+mn-lt"/>
              </a:rPr>
              <a:t>can</a:t>
            </a:r>
            <a:r>
              <a:rPr lang="zh-TW" alt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zh-TW">
                <a:solidFill>
                  <a:schemeClr val="bg1"/>
                </a:solidFill>
                <a:ea typeface="+mn-lt"/>
                <a:cs typeface="+mn-lt"/>
              </a:rPr>
              <a:t>help</a:t>
            </a:r>
            <a:r>
              <a:rPr lang="zh-TW" alt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zh-TW">
                <a:solidFill>
                  <a:schemeClr val="bg1"/>
                </a:solidFill>
                <a:ea typeface="+mn-lt"/>
                <a:cs typeface="+mn-lt"/>
              </a:rPr>
              <a:t>companies</a:t>
            </a:r>
            <a:r>
              <a:rPr lang="zh-TW" alt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zh-TW">
                <a:solidFill>
                  <a:schemeClr val="bg1"/>
                </a:solidFill>
                <a:ea typeface="+mn-lt"/>
                <a:cs typeface="+mn-lt"/>
              </a:rPr>
              <a:t>identify</a:t>
            </a:r>
            <a:r>
              <a:rPr lang="zh-TW" alt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zh-TW">
                <a:solidFill>
                  <a:schemeClr val="bg1"/>
                </a:solidFill>
                <a:ea typeface="+mn-lt"/>
                <a:cs typeface="+mn-lt"/>
              </a:rPr>
              <a:t>problems</a:t>
            </a:r>
            <a:r>
              <a:rPr lang="zh-TW" alt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zh-TW">
                <a:solidFill>
                  <a:schemeClr val="bg1"/>
                </a:solidFill>
                <a:ea typeface="+mn-lt"/>
                <a:cs typeface="+mn-lt"/>
              </a:rPr>
              <a:t>and</a:t>
            </a:r>
            <a:r>
              <a:rPr lang="zh-TW" alt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zh-TW">
                <a:solidFill>
                  <a:schemeClr val="bg1"/>
                </a:solidFill>
                <a:ea typeface="+mn-lt"/>
                <a:cs typeface="+mn-lt"/>
              </a:rPr>
              <a:t>make improvements</a:t>
            </a:r>
          </a:p>
          <a:p>
            <a:endParaRPr lang="zh-TW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zh-TW">
                <a:solidFill>
                  <a:schemeClr val="bg1"/>
                </a:solidFill>
                <a:ea typeface="+mn-lt"/>
                <a:cs typeface="+mn-lt"/>
              </a:rPr>
              <a:t>Enhance the company's brand image and market influence</a:t>
            </a:r>
          </a:p>
          <a:p>
            <a:endParaRPr lang="zh-TW" altLang="en-US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zh-TW">
                <a:solidFill>
                  <a:schemeClr val="bg1"/>
                </a:solidFill>
                <a:ea typeface="+mn-lt"/>
                <a:cs typeface="+mn-lt"/>
              </a:rPr>
              <a:t>Enhance customer satisfaction</a:t>
            </a:r>
            <a:endParaRPr lang="zh-TW">
              <a:solidFill>
                <a:schemeClr val="bg1"/>
              </a:solidFill>
            </a:endParaRPr>
          </a:p>
          <a:p>
            <a:endParaRPr lang="zh-TW" altLang="en-US"/>
          </a:p>
        </p:txBody>
      </p:sp>
      <p:pic>
        <p:nvPicPr>
          <p:cNvPr id="5" name="Picture 4" descr="Red toy person in front of two lines of white figures">
            <a:extLst>
              <a:ext uri="{FF2B5EF4-FFF2-40B4-BE49-F238E27FC236}">
                <a16:creationId xmlns:a16="http://schemas.microsoft.com/office/drawing/2014/main" id="{B90C96C0-C6B4-5C55-84D1-E79ADC6552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853" r="22333" b="5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863345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2" descr="一張含有 螢幕擷取畫面, 藍色, 水, 電子藍 的圖片&#10;&#10;自動產生的描述">
            <a:extLst>
              <a:ext uri="{FF2B5EF4-FFF2-40B4-BE49-F238E27FC236}">
                <a16:creationId xmlns:a16="http://schemas.microsoft.com/office/drawing/2014/main" id="{14861177-378E-AD4B-7728-95644343F4D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88" y="2"/>
            <a:ext cx="12176967" cy="68495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956CC5-1217-270E-8045-27A20D12C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89021"/>
            <a:ext cx="8596668" cy="709195"/>
          </a:xfrm>
        </p:spPr>
        <p:txBody>
          <a:bodyPr/>
          <a:lstStyle/>
          <a:p>
            <a:r>
              <a:rPr lang="en-US">
                <a:solidFill>
                  <a:srgbClr val="FFAB40"/>
                </a:solidFill>
                <a:ea typeface="+mj-lt"/>
                <a:cs typeface="+mj-lt"/>
              </a:rPr>
              <a:t>Positive and Negative machine learning</a:t>
            </a:r>
            <a:endParaRPr lang="zh-TW" altLang="en-US">
              <a:solidFill>
                <a:srgbClr val="FFAB40"/>
              </a:solidFill>
              <a:ea typeface="微軟正黑體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A84F9-F480-9CF2-01B0-86A0FCC1D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3017EEF-2604-1420-E4E5-5C1C93C8C466}"/>
              </a:ext>
            </a:extLst>
          </p:cNvPr>
          <p:cNvSpPr txBox="1"/>
          <p:nvPr/>
        </p:nvSpPr>
        <p:spPr>
          <a:xfrm>
            <a:off x="5303920" y="2466474"/>
            <a:ext cx="502318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sz="2800">
                <a:solidFill>
                  <a:schemeClr val="bg1"/>
                </a:solidFill>
                <a:ea typeface="+mn-lt"/>
                <a:cs typeface="+mn-lt"/>
              </a:rPr>
              <a:t>openai/whisper-large-v3</a:t>
            </a:r>
            <a:endParaRPr lang="zh-TW" sz="2800">
              <a:solidFill>
                <a:schemeClr val="bg1"/>
              </a:solidFill>
              <a:ea typeface="微軟正黑體"/>
            </a:endParaRPr>
          </a:p>
        </p:txBody>
      </p:sp>
      <p:pic>
        <p:nvPicPr>
          <p:cNvPr id="15" name="圖片 14" descr="一張含有 文字, 字型, 筆跡, 地圖 的圖片&#10;&#10;自動產生的描述">
            <a:extLst>
              <a:ext uri="{FF2B5EF4-FFF2-40B4-BE49-F238E27FC236}">
                <a16:creationId xmlns:a16="http://schemas.microsoft.com/office/drawing/2014/main" id="{92132C01-EDE0-5EE5-EBE3-5F1338B37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69" y="1267076"/>
            <a:ext cx="4169447" cy="3672141"/>
          </a:xfrm>
          <a:prstGeom prst="rect">
            <a:avLst/>
          </a:prstGeom>
          <a:ln w="88900" cap="sq" cmpd="thickThin">
            <a:solidFill>
              <a:schemeClr val="accent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4BB17C1-81E3-9A13-9614-22605C23A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920" y="1233694"/>
            <a:ext cx="4169447" cy="118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780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5B71F80-1F92-4074-84D9-16A062B21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ject 2" descr="一張含有 藍色, 螢幕擷取畫面, 電子藍, 馬若雷勒藍 的圖片&#10;&#10;自動產生的描述">
            <a:extLst>
              <a:ext uri="{FF2B5EF4-FFF2-40B4-BE49-F238E27FC236}">
                <a16:creationId xmlns:a16="http://schemas.microsoft.com/office/drawing/2014/main" id="{DD8EB6C8-0380-E82D-0B48-DFB4E3FE17F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88" y="2"/>
            <a:ext cx="12176967" cy="684952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42C0BE0-EE5A-DB02-DA5A-F8FD39919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669" y="278921"/>
            <a:ext cx="10197494" cy="1099457"/>
          </a:xfrm>
        </p:spPr>
        <p:txBody>
          <a:bodyPr>
            <a:normAutofit/>
          </a:bodyPr>
          <a:lstStyle/>
          <a:p>
            <a:r>
              <a:rPr lang="zh-TW" altLang="en-US">
                <a:solidFill>
                  <a:srgbClr val="FFAB40"/>
                </a:solidFill>
                <a:ea typeface="新細明體"/>
              </a:rPr>
              <a:t>1 Start but </a:t>
            </a:r>
            <a:r>
              <a:rPr lang="zh-TW">
                <a:solidFill>
                  <a:srgbClr val="FFAB40"/>
                </a:solidFill>
                <a:ea typeface="+mj-lt"/>
                <a:cs typeface="+mj-lt"/>
              </a:rPr>
              <a:t>positive c</a:t>
            </a:r>
            <a:r>
              <a:rPr lang="en-US" altLang="zh-TW" err="1">
                <a:solidFill>
                  <a:srgbClr val="FFAB40"/>
                </a:solidFill>
                <a:ea typeface="+mj-lt"/>
                <a:cs typeface="+mj-lt"/>
              </a:rPr>
              <a:t>omments</a:t>
            </a:r>
            <a:endParaRPr lang="zh-TW" err="1">
              <a:solidFill>
                <a:srgbClr val="FFAB40"/>
              </a:solidFill>
              <a:ea typeface="+mj-lt"/>
              <a:cs typeface="+mj-lt"/>
            </a:endParaRP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7209C9DA-6E0D-46D9-8275-C52222D8C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3EB57A4D-E0D0-46DA-B339-F24CA46FA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AB20DD3-5FB9-7883-6F44-F90F9B5A1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12" y="2292717"/>
            <a:ext cx="9718572" cy="3979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E913C2E-00A7-BA74-2CB8-858CD6202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89" y="3427262"/>
            <a:ext cx="6682665" cy="3500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B76E277E-8846-9D06-19AC-389C2BC87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5209" y="1214958"/>
            <a:ext cx="10896134" cy="3573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F71007F8-244E-C67F-E180-6AF585084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332" y="1718676"/>
            <a:ext cx="10034989" cy="4232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FC59A8EF-C6F6-2F14-D408-14D0C95B9B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100" y="2826351"/>
            <a:ext cx="8099754" cy="403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圖片 7" descr="一張含有 文字, 螢幕擷取畫面, 圓形, 字型 的圖片&#10;&#10;自動產生的描述">
            <a:extLst>
              <a:ext uri="{FF2B5EF4-FFF2-40B4-BE49-F238E27FC236}">
                <a16:creationId xmlns:a16="http://schemas.microsoft.com/office/drawing/2014/main" id="{67562EA0-8BF8-95F3-403C-4C13FADBBF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5558" y="3430272"/>
            <a:ext cx="4568405" cy="3272466"/>
          </a:xfrm>
          <a:prstGeom prst="rect">
            <a:avLst/>
          </a:prstGeom>
          <a:ln w="88900" cap="sq" cmpd="thickThin">
            <a:solidFill>
              <a:schemeClr val="accent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151762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5B71F80-1F92-4074-84D9-16A062B21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object 2" descr="一張含有 藍色, 螢幕擷取畫面, 電子藍, 馬若雷勒藍 的圖片&#10;&#10;自動產生的描述">
            <a:extLst>
              <a:ext uri="{FF2B5EF4-FFF2-40B4-BE49-F238E27FC236}">
                <a16:creationId xmlns:a16="http://schemas.microsoft.com/office/drawing/2014/main" id="{A5CF43DA-86B6-F255-0E31-5550281053C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88" y="2"/>
            <a:ext cx="12176967" cy="6849526"/>
          </a:xfrm>
          <a:prstGeom prst="rect">
            <a:avLst/>
          </a:prstGeom>
        </p:spPr>
      </p:pic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7209C9DA-6E0D-46D9-8275-C52222D8C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B57A4D-E0D0-46DA-B339-F24CA46FA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K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BA05DF4-553E-5DE1-7995-5A6FE9947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49" y="1496002"/>
            <a:ext cx="11432454" cy="4426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6F94512-0BCC-F494-1CA5-98DC3B166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319" y="2798477"/>
            <a:ext cx="8033042" cy="4045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5231DC4-6868-D89C-9AE5-E7B1A79D26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876" y="1019768"/>
            <a:ext cx="11402376" cy="3539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380CB1F-9E76-9938-8964-B60C4A5D36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707" y="3421666"/>
            <a:ext cx="6332310" cy="4111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0A31AFF-8173-51CF-E0AE-B6B7A8A32B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374" y="2183562"/>
            <a:ext cx="9153165" cy="4492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標題 1">
            <a:extLst>
              <a:ext uri="{FF2B5EF4-FFF2-40B4-BE49-F238E27FC236}">
                <a16:creationId xmlns:a16="http://schemas.microsoft.com/office/drawing/2014/main" id="{BFF50DF9-DD4D-00C4-035E-A045A79C9500}"/>
              </a:ext>
            </a:extLst>
          </p:cNvPr>
          <p:cNvSpPr txBox="1">
            <a:spLocks/>
          </p:cNvSpPr>
          <p:nvPr/>
        </p:nvSpPr>
        <p:spPr>
          <a:xfrm>
            <a:off x="1200669" y="278921"/>
            <a:ext cx="10197494" cy="1099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>
                <a:solidFill>
                  <a:srgbClr val="FFAB40"/>
                </a:solidFill>
                <a:ea typeface="新細明體"/>
              </a:rPr>
              <a:t>5 Start but </a:t>
            </a:r>
            <a:r>
              <a:rPr lang="zh-TW" altLang="en-US">
                <a:solidFill>
                  <a:srgbClr val="FFAB40"/>
                </a:solidFill>
                <a:ea typeface="新細明體"/>
                <a:cs typeface="+mj-lt"/>
              </a:rPr>
              <a:t>negative</a:t>
            </a:r>
            <a:r>
              <a:rPr lang="zh-TW" altLang="en-US">
                <a:solidFill>
                  <a:srgbClr val="FFAB40"/>
                </a:solidFill>
                <a:ea typeface="+mj-lt"/>
                <a:cs typeface="+mj-lt"/>
              </a:rPr>
              <a:t> </a:t>
            </a:r>
            <a:r>
              <a:rPr lang="zh-TW">
                <a:solidFill>
                  <a:srgbClr val="FFAB40"/>
                </a:solidFill>
                <a:ea typeface="+mj-lt"/>
                <a:cs typeface="+mj-lt"/>
              </a:rPr>
              <a:t>c</a:t>
            </a:r>
            <a:r>
              <a:rPr lang="en-US" altLang="zh-TW" err="1">
                <a:solidFill>
                  <a:srgbClr val="FFAB40"/>
                </a:solidFill>
                <a:ea typeface="+mj-lt"/>
                <a:cs typeface="+mj-lt"/>
              </a:rPr>
              <a:t>omments</a:t>
            </a:r>
            <a:endParaRPr lang="zh-TW" err="1">
              <a:solidFill>
                <a:srgbClr val="FFAB40"/>
              </a:solidFill>
              <a:ea typeface="+mj-lt"/>
              <a:cs typeface="+mj-lt"/>
            </a:endParaRPr>
          </a:p>
        </p:txBody>
      </p:sp>
      <p:pic>
        <p:nvPicPr>
          <p:cNvPr id="11" name="圖片 10" descr="一張含有 文字, 螢幕擷取畫面, 圓形, 字型 的圖片&#10;&#10;自動產生的描述">
            <a:extLst>
              <a:ext uri="{FF2B5EF4-FFF2-40B4-BE49-F238E27FC236}">
                <a16:creationId xmlns:a16="http://schemas.microsoft.com/office/drawing/2014/main" id="{B1841A4A-CD33-212F-0B39-BD1843BF59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0863" y="3421480"/>
            <a:ext cx="44862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388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59" y="9073"/>
            <a:ext cx="12176967" cy="6849526"/>
          </a:xfrm>
          <a:prstGeom prst="rect">
            <a:avLst/>
          </a:prstGeom>
        </p:spPr>
      </p:pic>
      <p:pic>
        <p:nvPicPr>
          <p:cNvPr id="7172" name="Picture 4" descr="圖片">
            <a:extLst>
              <a:ext uri="{FF2B5EF4-FFF2-40B4-BE49-F238E27FC236}">
                <a16:creationId xmlns:a16="http://schemas.microsoft.com/office/drawing/2014/main" id="{7BBA0F3A-7F14-7A43-9387-EBB6F0DBE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412" y="711662"/>
            <a:ext cx="10322898" cy="568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05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59" y="9073"/>
            <a:ext cx="12176967" cy="6849526"/>
          </a:xfrm>
          <a:prstGeom prst="rect">
            <a:avLst/>
          </a:prstGeom>
        </p:spPr>
      </p:pic>
      <p:pic>
        <p:nvPicPr>
          <p:cNvPr id="8194" name="Picture 2" descr="圖片">
            <a:extLst>
              <a:ext uri="{FF2B5EF4-FFF2-40B4-BE49-F238E27FC236}">
                <a16:creationId xmlns:a16="http://schemas.microsoft.com/office/drawing/2014/main" id="{EE799F7B-3758-6F4A-BB29-57DA72947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2" y="528015"/>
            <a:ext cx="10569898" cy="592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049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59" y="9073"/>
            <a:ext cx="12176967" cy="6849526"/>
          </a:xfrm>
          <a:prstGeom prst="rect">
            <a:avLst/>
          </a:prstGeom>
        </p:spPr>
      </p:pic>
      <p:pic>
        <p:nvPicPr>
          <p:cNvPr id="9218" name="Picture 2" descr="圖片">
            <a:extLst>
              <a:ext uri="{FF2B5EF4-FFF2-40B4-BE49-F238E27FC236}">
                <a16:creationId xmlns:a16="http://schemas.microsoft.com/office/drawing/2014/main" id="{8BD88B48-0C95-924E-94FD-584EBAD8D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127" y="573741"/>
            <a:ext cx="10510160" cy="580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93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88" y="2"/>
            <a:ext cx="12176967" cy="684952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5623" y="749003"/>
            <a:ext cx="6235622" cy="564671"/>
          </a:xfrm>
          <a:prstGeom prst="rect">
            <a:avLst/>
          </a:prstGeom>
        </p:spPr>
        <p:txBody>
          <a:bodyPr vert="horz" wrap="square" lIns="0" tIns="10570" rIns="0" bIns="0" rtlCol="0">
            <a:spAutoFit/>
          </a:bodyPr>
          <a:lstStyle>
            <a:defPPr>
              <a:defRPr lang="en-US"/>
            </a:defPPr>
            <a:lvl1pPr marL="0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495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8990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3486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7981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2476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6971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1466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5962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255">
              <a:spcBef>
                <a:spcPts val="83"/>
              </a:spcBef>
            </a:pPr>
            <a:r>
              <a:rPr lang="af-ZA" sz="3600" err="1">
                <a:solidFill>
                  <a:srgbClr val="FFAB40"/>
                </a:solidFill>
                <a:latin typeface="Verdana"/>
                <a:ea typeface="Verdana"/>
              </a:rPr>
              <a:t>O</a:t>
            </a:r>
            <a:r>
              <a:rPr lang="af-ZA" sz="3600" spc="-63" err="1">
                <a:solidFill>
                  <a:srgbClr val="FFAB40"/>
                </a:solidFill>
                <a:latin typeface="Verdana"/>
                <a:ea typeface="Verdana"/>
              </a:rPr>
              <a:t>li</a:t>
            </a:r>
            <a:r>
              <a:rPr lang="af-ZA" sz="3600" spc="-100" err="1">
                <a:solidFill>
                  <a:srgbClr val="FFAB40"/>
                </a:solidFill>
                <a:latin typeface="Verdana"/>
                <a:ea typeface="Verdana"/>
              </a:rPr>
              <a:t>s</a:t>
            </a:r>
            <a:r>
              <a:rPr lang="af-ZA" sz="3600" spc="-17" err="1">
                <a:solidFill>
                  <a:srgbClr val="FFAB40"/>
                </a:solidFill>
                <a:latin typeface="Verdana"/>
                <a:ea typeface="Verdana"/>
              </a:rPr>
              <a:t>t</a:t>
            </a:r>
            <a:r>
              <a:rPr lang="af-ZA" sz="3600" spc="-263">
                <a:solidFill>
                  <a:srgbClr val="FFAB40"/>
                </a:solidFill>
                <a:latin typeface="Verdana"/>
                <a:ea typeface="Verdana"/>
              </a:rPr>
              <a:t>:</a:t>
            </a:r>
            <a:r>
              <a:rPr lang="af-ZA" sz="2200" spc="-110">
                <a:solidFill>
                  <a:srgbClr val="FFAB40"/>
                </a:solidFill>
                <a:latin typeface="Verdana"/>
                <a:ea typeface="Verdana"/>
              </a:rPr>
              <a:t> </a:t>
            </a:r>
            <a:r>
              <a:rPr lang="af-ZA" sz="3600" spc="23" err="1">
                <a:solidFill>
                  <a:srgbClr val="FFAB40"/>
                </a:solidFill>
                <a:latin typeface="Verdana"/>
                <a:ea typeface="Verdana"/>
              </a:rPr>
              <a:t>B</a:t>
            </a:r>
            <a:r>
              <a:rPr lang="af-ZA" sz="3600" spc="-193" err="1">
                <a:solidFill>
                  <a:srgbClr val="FFAB40"/>
                </a:solidFill>
                <a:latin typeface="Verdana"/>
                <a:ea typeface="Verdana"/>
              </a:rPr>
              <a:t>r</a:t>
            </a:r>
            <a:r>
              <a:rPr lang="af-ZA" sz="3600" spc="-83" err="1">
                <a:solidFill>
                  <a:srgbClr val="FFAB40"/>
                </a:solidFill>
                <a:latin typeface="Verdana"/>
                <a:ea typeface="Verdana"/>
              </a:rPr>
              <a:t>a</a:t>
            </a:r>
            <a:r>
              <a:rPr lang="af-ZA" sz="3600" spc="-87" err="1">
                <a:solidFill>
                  <a:srgbClr val="FFAB40"/>
                </a:solidFill>
                <a:latin typeface="Verdana"/>
                <a:ea typeface="Verdana"/>
              </a:rPr>
              <a:t>z</a:t>
            </a:r>
            <a:r>
              <a:rPr lang="af-ZA" sz="3600" spc="-63" err="1">
                <a:solidFill>
                  <a:srgbClr val="FFAB40"/>
                </a:solidFill>
                <a:latin typeface="Verdana"/>
                <a:ea typeface="Verdana"/>
              </a:rPr>
              <a:t>ili</a:t>
            </a:r>
            <a:r>
              <a:rPr lang="af-ZA" sz="3600" spc="-83" err="1">
                <a:solidFill>
                  <a:srgbClr val="FFAB40"/>
                </a:solidFill>
                <a:latin typeface="Verdana"/>
                <a:ea typeface="Verdana"/>
              </a:rPr>
              <a:t>a</a:t>
            </a:r>
            <a:r>
              <a:rPr lang="af-ZA" sz="3600" spc="-27" err="1">
                <a:solidFill>
                  <a:srgbClr val="FFAB40"/>
                </a:solidFill>
                <a:latin typeface="Verdana"/>
                <a:ea typeface="Verdana"/>
              </a:rPr>
              <a:t>n</a:t>
            </a:r>
            <a:endParaRPr lang="af-ZA" sz="2200" spc="-110" err="1">
              <a:solidFill>
                <a:srgbClr val="FFAB40"/>
              </a:solidFill>
              <a:latin typeface="Verdana"/>
              <a:ea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4983" y="1506124"/>
            <a:ext cx="3711475" cy="3924568"/>
          </a:xfrm>
          <a:prstGeom prst="rect">
            <a:avLst/>
          </a:prstGeom>
        </p:spPr>
        <p:txBody>
          <a:bodyPr vert="horz" wrap="square" lIns="0" tIns="8033" rIns="0" bIns="0" rtlCol="0" anchor="t">
            <a:spAutoFit/>
          </a:bodyPr>
          <a:lstStyle>
            <a:defPPr>
              <a:defRPr lang="en-US"/>
            </a:defPPr>
            <a:lvl1pPr marL="0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495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8990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3486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7981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2476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6971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1466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5962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255" marR="3175">
              <a:lnSpc>
                <a:spcPct val="100099"/>
              </a:lnSpc>
              <a:spcBef>
                <a:spcPts val="63"/>
              </a:spcBef>
            </a:pPr>
            <a:r>
              <a:rPr lang="en-US" sz="2800" spc="-30">
                <a:solidFill>
                  <a:srgbClr val="FFFFFF"/>
                </a:solidFill>
                <a:latin typeface="Verdana"/>
                <a:ea typeface="Verdana"/>
                <a:cs typeface="+mn-lt"/>
              </a:rPr>
              <a:t>F</a:t>
            </a:r>
            <a:r>
              <a:rPr lang="en-US" sz="2800" spc="-30">
                <a:solidFill>
                  <a:srgbClr val="FFFFFF"/>
                </a:solidFill>
                <a:ea typeface="+mn-lt"/>
                <a:cs typeface="+mn-lt"/>
              </a:rPr>
              <a:t>ounded</a:t>
            </a:r>
            <a:r>
              <a:rPr lang="en-US" altLang="zh-CN" sz="2800" spc="-3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800" spc="-30">
                <a:solidFill>
                  <a:srgbClr val="FFFFFF"/>
                </a:solidFill>
                <a:ea typeface="+mn-lt"/>
                <a:cs typeface="+mn-lt"/>
              </a:rPr>
              <a:t>in 2015</a:t>
            </a:r>
            <a:r>
              <a:rPr lang="en-US" sz="2800" spc="-210">
                <a:solidFill>
                  <a:srgbClr val="FFFFFF"/>
                </a:solidFill>
                <a:latin typeface="Verdana"/>
                <a:cs typeface="Verdana"/>
              </a:rPr>
              <a:t>.</a:t>
            </a:r>
          </a:p>
          <a:p>
            <a:pPr marL="8255" marR="3175">
              <a:lnSpc>
                <a:spcPct val="100099"/>
              </a:lnSpc>
              <a:spcBef>
                <a:spcPts val="63"/>
              </a:spcBef>
            </a:pPr>
            <a:r>
              <a:rPr lang="en-US" sz="2800" spc="-210">
                <a:solidFill>
                  <a:srgbClr val="FFFFFF"/>
                </a:solidFill>
                <a:latin typeface="Verdana"/>
                <a:ea typeface="Verdana"/>
                <a:cs typeface="+mn-lt"/>
              </a:rPr>
              <a:t>One of the businesses</a:t>
            </a:r>
          </a:p>
          <a:p>
            <a:pPr marL="8255" marR="3175">
              <a:lnSpc>
                <a:spcPct val="100099"/>
              </a:lnSpc>
              <a:spcBef>
                <a:spcPts val="63"/>
              </a:spcBef>
            </a:pPr>
            <a:r>
              <a:rPr lang="en-US" sz="2800" b="1" spc="-30">
                <a:solidFill>
                  <a:srgbClr val="FFFFFF"/>
                </a:solidFill>
                <a:latin typeface="Verdana"/>
                <a:ea typeface="Verdana"/>
                <a:cs typeface="+mn-lt"/>
              </a:rPr>
              <a:t>E-commerce solutions</a:t>
            </a:r>
            <a:r>
              <a:rPr lang="en-US" sz="2800" spc="-30">
                <a:solidFill>
                  <a:srgbClr val="FFFFFF"/>
                </a:solidFill>
                <a:latin typeface="Verdana"/>
                <a:ea typeface="Verdana"/>
                <a:cs typeface="+mn-lt"/>
              </a:rPr>
              <a:t> for </a:t>
            </a:r>
            <a:r>
              <a:rPr lang="en-US" sz="2800" b="1" spc="-30">
                <a:solidFill>
                  <a:srgbClr val="FFFFFF"/>
                </a:solidFill>
                <a:latin typeface="Verdana"/>
                <a:ea typeface="Verdana"/>
                <a:cs typeface="+mn-lt"/>
              </a:rPr>
              <a:t>small</a:t>
            </a:r>
            <a:r>
              <a:rPr lang="en-US" sz="2800" spc="-30">
                <a:solidFill>
                  <a:srgbClr val="FFFFFF"/>
                </a:solidFill>
                <a:latin typeface="Verdana"/>
                <a:ea typeface="Verdana"/>
                <a:cs typeface="+mn-lt"/>
              </a:rPr>
              <a:t> and </a:t>
            </a:r>
            <a:r>
              <a:rPr lang="en-US" sz="2800" b="1" spc="-30">
                <a:solidFill>
                  <a:srgbClr val="FFFFFF"/>
                </a:solidFill>
                <a:latin typeface="Verdana"/>
                <a:ea typeface="Verdana"/>
                <a:cs typeface="+mn-lt"/>
              </a:rPr>
              <a:t>medium-sized</a:t>
            </a:r>
            <a:r>
              <a:rPr lang="en-US" sz="2800" spc="-30">
                <a:solidFill>
                  <a:srgbClr val="FFFFFF"/>
                </a:solidFill>
                <a:latin typeface="Verdana"/>
                <a:ea typeface="Verdana"/>
                <a:cs typeface="+mn-lt"/>
              </a:rPr>
              <a:t> businesses</a:t>
            </a:r>
          </a:p>
          <a:p>
            <a:pPr marL="8255" marR="3175">
              <a:lnSpc>
                <a:spcPct val="100099"/>
              </a:lnSpc>
              <a:spcBef>
                <a:spcPts val="63"/>
              </a:spcBef>
            </a:pPr>
            <a:r>
              <a:rPr lang="en-US" sz="2800" spc="-30">
                <a:solidFill>
                  <a:srgbClr val="FFFFFF"/>
                </a:solidFill>
                <a:latin typeface="Verdana"/>
                <a:ea typeface="Verdana"/>
                <a:cs typeface="+mn-lt"/>
              </a:rPr>
              <a:t>Focused on </a:t>
            </a:r>
            <a:r>
              <a:rPr lang="en-US" sz="2800" b="1" spc="-30">
                <a:solidFill>
                  <a:srgbClr val="FFFFFF"/>
                </a:solidFill>
                <a:latin typeface="Verdana"/>
                <a:ea typeface="Verdana"/>
                <a:cs typeface="+mn-lt"/>
              </a:rPr>
              <a:t>operational management</a:t>
            </a:r>
            <a:endParaRPr lang="en-US" sz="2800" spc="-30">
              <a:solidFill>
                <a:srgbClr val="FFFFFF"/>
              </a:solidFill>
              <a:latin typeface="Verdana"/>
              <a:ea typeface="Verdana"/>
              <a:cs typeface="+mn-l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24842" y="2433037"/>
            <a:ext cx="4388147" cy="360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36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59" y="9073"/>
            <a:ext cx="12176967" cy="6849526"/>
          </a:xfrm>
          <a:prstGeom prst="rect">
            <a:avLst/>
          </a:prstGeom>
        </p:spPr>
      </p:pic>
      <p:pic>
        <p:nvPicPr>
          <p:cNvPr id="11266" name="Picture 2" descr="圖片">
            <a:extLst>
              <a:ext uri="{FF2B5EF4-FFF2-40B4-BE49-F238E27FC236}">
                <a16:creationId xmlns:a16="http://schemas.microsoft.com/office/drawing/2014/main" id="{5B559FFF-7147-6644-AD2D-4002B6DDA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71" y="538527"/>
            <a:ext cx="10674363" cy="593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214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59" y="9073"/>
            <a:ext cx="12176967" cy="6849526"/>
          </a:xfrm>
          <a:prstGeom prst="rect">
            <a:avLst/>
          </a:prstGeom>
        </p:spPr>
      </p:pic>
      <p:pic>
        <p:nvPicPr>
          <p:cNvPr id="10242" name="Picture 2" descr="圖片">
            <a:extLst>
              <a:ext uri="{FF2B5EF4-FFF2-40B4-BE49-F238E27FC236}">
                <a16:creationId xmlns:a16="http://schemas.microsoft.com/office/drawing/2014/main" id="{DF33957A-149F-2D46-80BE-F87291A60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06" y="632183"/>
            <a:ext cx="10381719" cy="580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259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88" y="2"/>
            <a:ext cx="12176967" cy="6849526"/>
          </a:xfrm>
          <a:prstGeom prst="rect">
            <a:avLst/>
          </a:prstGeom>
        </p:spPr>
      </p:pic>
      <p:sp>
        <p:nvSpPr>
          <p:cNvPr id="18" name="標題 1">
            <a:extLst>
              <a:ext uri="{FF2B5EF4-FFF2-40B4-BE49-F238E27FC236}">
                <a16:creationId xmlns:a16="http://schemas.microsoft.com/office/drawing/2014/main" id="{F286DE21-C7ED-57FF-1FA6-5333F1C9F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>
                <a:solidFill>
                  <a:srgbClr val="FFAB40"/>
                </a:solidFill>
                <a:ea typeface="微軟正黑體"/>
              </a:rPr>
              <a:t>Order Processing Performancce</a:t>
            </a:r>
            <a:endParaRPr lang="en-US" altLang="zh-TW">
              <a:solidFill>
                <a:srgbClr val="FFAB40"/>
              </a:solidFill>
              <a:ea typeface="微軟正黑體"/>
            </a:endParaRPr>
          </a:p>
        </p:txBody>
      </p:sp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CE956CC4-18C0-7E3C-6BFB-03BC0601E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488"/>
            <a:ext cx="8596668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 3"/>
              <a:buChar char=""/>
            </a:pPr>
            <a:r>
              <a:rPr lang="zh-TW" altLang="en-US" dirty="0">
                <a:solidFill>
                  <a:schemeClr val="bg1"/>
                </a:solidFill>
                <a:ea typeface="微軟正黑體"/>
                <a:cs typeface="+mn-lt"/>
              </a:rPr>
              <a:t>Overview and in-depth pages</a:t>
            </a:r>
          </a:p>
          <a:p>
            <a:pPr>
              <a:buFont typeface="Wingdings 3"/>
              <a:buChar char=""/>
            </a:pPr>
            <a:r>
              <a:rPr lang="zh-TW" altLang="en-US" dirty="0">
                <a:solidFill>
                  <a:schemeClr val="bg1"/>
                </a:solidFill>
                <a:ea typeface="微軟正黑體"/>
                <a:cs typeface="+mn-lt"/>
              </a:rPr>
              <a:t>Functions: </a:t>
            </a:r>
          </a:p>
          <a:p>
            <a:pPr>
              <a:buFont typeface="Wingdings 3"/>
              <a:buChar char=""/>
            </a:pPr>
            <a:r>
              <a:rPr lang="zh-TW" altLang="en-US" dirty="0">
                <a:solidFill>
                  <a:schemeClr val="bg1"/>
                </a:solidFill>
                <a:ea typeface="微軟正黑體"/>
                <a:cs typeface="+mn-lt"/>
              </a:rPr>
              <a:t>1. monitoring performance</a:t>
            </a:r>
          </a:p>
          <a:p>
            <a:pPr>
              <a:buFont typeface="Wingdings 3"/>
              <a:buChar char=""/>
            </a:pPr>
            <a:r>
              <a:rPr lang="zh-TW" altLang="en-US" dirty="0">
                <a:solidFill>
                  <a:schemeClr val="bg1"/>
                </a:solidFill>
                <a:ea typeface="微軟正黑體"/>
                <a:cs typeface="+mn-lt"/>
              </a:rPr>
              <a:t>2. try to pinpoint which specific part of the process is causing the delay issue</a:t>
            </a:r>
            <a:endParaRPr lang="zh-TW" dirty="0">
              <a:solidFill>
                <a:schemeClr val="bg1"/>
              </a:solidFill>
              <a:ea typeface="微軟正黑體"/>
            </a:endParaRPr>
          </a:p>
          <a:p>
            <a:pPr>
              <a:buFont typeface="Wingdings 3"/>
              <a:buChar char=""/>
            </a:pPr>
            <a:endParaRPr lang="zh-TW" altLang="en-US" dirty="0">
              <a:solidFill>
                <a:schemeClr val="bg1"/>
              </a:solidFill>
              <a:ea typeface="微軟正黑體"/>
            </a:endParaRPr>
          </a:p>
          <a:p>
            <a:pPr>
              <a:buFont typeface="Wingdings 3"/>
              <a:buChar char=""/>
            </a:pPr>
            <a:r>
              <a:rPr lang="zh-TW" altLang="en-US" dirty="0">
                <a:solidFill>
                  <a:schemeClr val="bg1"/>
                </a:solidFill>
                <a:ea typeface="微軟正黑體"/>
              </a:rPr>
              <a:t>Delay problem may affected by:</a:t>
            </a:r>
          </a:p>
          <a:p>
            <a:pPr>
              <a:buFont typeface="Wingdings 3"/>
              <a:buChar char=""/>
            </a:pPr>
            <a:r>
              <a:rPr lang="zh-TW" altLang="en-US" dirty="0">
                <a:solidFill>
                  <a:schemeClr val="bg1"/>
                </a:solidFill>
                <a:ea typeface="微軟正黑體"/>
              </a:rPr>
              <a:t>Specific days &gt; geolocation &gt; product category &gt; seller</a:t>
            </a:r>
          </a:p>
          <a:p>
            <a:pPr>
              <a:buFont typeface="Wingdings 3"/>
              <a:buChar char=""/>
            </a:pPr>
            <a:endParaRPr lang="zh-TW" altLang="en-US" dirty="0">
              <a:solidFill>
                <a:schemeClr val="bg1"/>
              </a:solidFill>
              <a:ea typeface="微軟正黑體"/>
            </a:endParaRPr>
          </a:p>
          <a:p>
            <a:pPr lvl="1">
              <a:buFont typeface="Courier New" charset="2"/>
              <a:buChar char="o"/>
            </a:pPr>
            <a:endParaRPr lang="zh-TW" altLang="en-US" dirty="0">
              <a:ea typeface="微軟正黑體"/>
            </a:endParaRPr>
          </a:p>
          <a:p>
            <a:pPr lvl="1">
              <a:buFont typeface="Courier New" charset="2"/>
              <a:buChar char="o"/>
            </a:pPr>
            <a:endParaRPr lang="zh-TW" altLang="en-US" dirty="0">
              <a:ea typeface="微軟正黑體"/>
            </a:endParaRPr>
          </a:p>
        </p:txBody>
      </p:sp>
      <p:pic>
        <p:nvPicPr>
          <p:cNvPr id="4" name="圖片 3" descr="一張含有 文字, 螢幕擷取畫面, 字型, 行 的圖片&#10;&#10;自動產生的描述">
            <a:extLst>
              <a:ext uri="{FF2B5EF4-FFF2-40B4-BE49-F238E27FC236}">
                <a16:creationId xmlns:a16="http://schemas.microsoft.com/office/drawing/2014/main" id="{806114C4-29F3-9939-920B-8CFBAC5AF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000" y="4772604"/>
            <a:ext cx="8370000" cy="152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91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16" y="8474"/>
            <a:ext cx="12176967" cy="6849526"/>
          </a:xfrm>
          <a:prstGeom prst="rect">
            <a:avLst/>
          </a:prstGeom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45FE7DCA-BF97-DB33-4703-C957A259C971}"/>
              </a:ext>
            </a:extLst>
          </p:cNvPr>
          <p:cNvSpPr txBox="1"/>
          <p:nvPr/>
        </p:nvSpPr>
        <p:spPr>
          <a:xfrm>
            <a:off x="3563198" y="2805335"/>
            <a:ext cx="5422634" cy="623665"/>
          </a:xfrm>
          <a:prstGeom prst="rect">
            <a:avLst/>
          </a:prstGeom>
        </p:spPr>
        <p:txBody>
          <a:bodyPr vert="horz" wrap="square" lIns="0" tIns="8033" rIns="0" bIns="0" rtlCol="0" anchor="t">
            <a:spAutoFit/>
          </a:bodyPr>
          <a:lstStyle>
            <a:defPPr>
              <a:defRPr lang="en-US"/>
            </a:defPPr>
            <a:lvl1pPr marL="0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495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8990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3486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7981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2476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6971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1466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5962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255" marR="3175" algn="just">
              <a:lnSpc>
                <a:spcPct val="100299"/>
              </a:lnSpc>
              <a:spcBef>
                <a:spcPts val="63"/>
              </a:spcBef>
            </a:pPr>
            <a:r>
              <a:rPr lang="en-US" sz="4000" spc="-163">
                <a:solidFill>
                  <a:srgbClr val="FFAB4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Verdana"/>
              </a:rPr>
              <a:t>Technique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CA315868-02AF-3654-1E0A-FAC281298EC7}"/>
              </a:ext>
            </a:extLst>
          </p:cNvPr>
          <p:cNvSpPr/>
          <p:nvPr/>
        </p:nvSpPr>
        <p:spPr>
          <a:xfrm flipV="1">
            <a:off x="3563198" y="3655745"/>
            <a:ext cx="4712122" cy="45719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495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8990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3486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7981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2476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6971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1466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5962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600"/>
          </a:p>
        </p:txBody>
      </p:sp>
    </p:spTree>
    <p:extLst>
      <p:ext uri="{BB962C8B-B14F-4D97-AF65-F5344CB8AC3E}">
        <p14:creationId xmlns:p14="http://schemas.microsoft.com/office/powerpoint/2010/main" val="1198707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88" y="18701"/>
            <a:ext cx="12186259" cy="6858818"/>
          </a:xfrm>
          <a:prstGeom prst="rect">
            <a:avLst/>
          </a:prstGeom>
        </p:spPr>
      </p:pic>
      <p:sp>
        <p:nvSpPr>
          <p:cNvPr id="20" name="標題 1">
            <a:extLst>
              <a:ext uri="{FF2B5EF4-FFF2-40B4-BE49-F238E27FC236}">
                <a16:creationId xmlns:a16="http://schemas.microsoft.com/office/drawing/2014/main" id="{3AE59CE6-5ADB-E7C5-B86E-C2D90CF178C4}"/>
              </a:ext>
            </a:extLst>
          </p:cNvPr>
          <p:cNvSpPr txBox="1">
            <a:spLocks/>
          </p:cNvSpPr>
          <p:nvPr/>
        </p:nvSpPr>
        <p:spPr>
          <a:xfrm>
            <a:off x="677334" y="71182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>
                <a:solidFill>
                  <a:srgbClr val="FFAB40"/>
                </a:solidFill>
                <a:ea typeface="微軟正黑體"/>
              </a:rPr>
              <a:t>Distances from the 2 points (customer&amp;selle) based on lat/lon</a:t>
            </a:r>
          </a:p>
        </p:txBody>
      </p:sp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3E073049-526F-4EB6-16F1-E165D8282055}"/>
              </a:ext>
            </a:extLst>
          </p:cNvPr>
          <p:cNvSpPr txBox="1">
            <a:spLocks/>
          </p:cNvSpPr>
          <p:nvPr/>
        </p:nvSpPr>
        <p:spPr>
          <a:xfrm>
            <a:off x="677334" y="2160589"/>
            <a:ext cx="9061302" cy="38807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solidFill>
                  <a:schemeClr val="bg1"/>
                </a:solidFill>
                <a:ea typeface="微軟正黑體"/>
              </a:rPr>
              <a:t>What we get from dataset:</a:t>
            </a:r>
          </a:p>
          <a:p>
            <a:pPr lvl="1">
              <a:buFont typeface="Courier New" charset="2"/>
              <a:buChar char="o"/>
            </a:pPr>
            <a:r>
              <a:rPr lang="zh-TW" altLang="en-US" dirty="0">
                <a:solidFill>
                  <a:schemeClr val="bg1"/>
                </a:solidFill>
                <a:ea typeface="微軟正黑體"/>
              </a:rPr>
              <a:t>Timestamps and 2 coordinates</a:t>
            </a:r>
          </a:p>
          <a:p>
            <a:r>
              <a:rPr lang="zh-TW" altLang="en-US" dirty="0">
                <a:solidFill>
                  <a:schemeClr val="bg1"/>
                </a:solidFill>
                <a:ea typeface="微軟正黑體"/>
              </a:rPr>
              <a:t>We want to transfer it into distance/time, to better compare the performance.</a:t>
            </a:r>
          </a:p>
          <a:p>
            <a:endParaRPr lang="zh-TW" altLang="en-US" dirty="0">
              <a:solidFill>
                <a:schemeClr val="bg1"/>
              </a:solidFill>
              <a:ea typeface="微軟正黑體"/>
            </a:endParaRPr>
          </a:p>
          <a:p>
            <a:pPr marL="0" indent="0">
              <a:buNone/>
            </a:pPr>
            <a:r>
              <a:rPr lang="zh-TW" sz="1400" dirty="0">
                <a:solidFill>
                  <a:schemeClr val="bg1"/>
                </a:solidFill>
                <a:latin typeface="Consolas"/>
                <a:ea typeface="微軟正黑體"/>
              </a:rPr>
              <a:t>from geopy.distance import geodesic</a:t>
            </a:r>
            <a:endParaRPr lang="zh-TW" altLang="en-US" sz="1400" dirty="0">
              <a:solidFill>
                <a:schemeClr val="bg1"/>
              </a:solidFill>
              <a:ea typeface="微軟正黑體"/>
            </a:endParaRPr>
          </a:p>
          <a:p>
            <a:pPr marL="0" indent="0">
              <a:buNone/>
            </a:pPr>
            <a:r>
              <a:rPr lang="zh-TW" sz="1400" dirty="0">
                <a:solidFill>
                  <a:schemeClr val="bg1"/>
                </a:solidFill>
                <a:latin typeface="Consolas"/>
                <a:ea typeface="微軟正黑體"/>
              </a:rPr>
              <a:t>distance_km = geodesic(point1, point2).k</a:t>
            </a:r>
            <a:r>
              <a:rPr lang="en-US" altLang="zh-TW" sz="1400" dirty="0">
                <a:solidFill>
                  <a:schemeClr val="bg1"/>
                </a:solidFill>
                <a:latin typeface="Consolas"/>
                <a:ea typeface="微軟正黑體"/>
              </a:rPr>
              <a:t>m</a:t>
            </a:r>
          </a:p>
          <a:p>
            <a:endParaRPr lang="en-US" altLang="zh-TW" sz="1400" dirty="0">
              <a:solidFill>
                <a:schemeClr val="bg1"/>
              </a:solidFill>
              <a:latin typeface="Consolas"/>
              <a:ea typeface="微軟正黑體"/>
            </a:endParaRPr>
          </a:p>
          <a:p>
            <a:r>
              <a:rPr lang="en-US" altLang="zh-TW" dirty="0" err="1">
                <a:solidFill>
                  <a:schemeClr val="bg1"/>
                </a:solidFill>
                <a:latin typeface="Trebuchet MS"/>
                <a:ea typeface="微軟正黑體"/>
              </a:rPr>
              <a:t>GeoPy</a:t>
            </a:r>
            <a:r>
              <a:rPr lang="en-US" altLang="zh-TW" dirty="0">
                <a:solidFill>
                  <a:schemeClr val="bg1"/>
                </a:solidFill>
                <a:latin typeface="Trebuchet MS"/>
                <a:ea typeface="微軟正黑體"/>
              </a:rPr>
              <a:t>: a Python library that performs geographical calculations</a:t>
            </a:r>
            <a:endParaRPr lang="zh-TW" altLang="en-US" dirty="0">
              <a:solidFill>
                <a:schemeClr val="bg1"/>
              </a:solidFill>
              <a:latin typeface="Trebuchet MS"/>
              <a:ea typeface="微軟正黑體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Trebuchet MS"/>
                <a:ea typeface="微軟正黑體"/>
              </a:rPr>
              <a:t>Geodesic: a module return</a:t>
            </a:r>
            <a:r>
              <a:rPr lang="zh-TW" dirty="0">
                <a:solidFill>
                  <a:schemeClr val="bg1"/>
                </a:solidFill>
                <a:latin typeface="Trebuchet MS"/>
                <a:ea typeface="微軟正黑體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Trebuchet MS"/>
                <a:ea typeface="微軟正黑體"/>
              </a:rPr>
              <a:t>the</a:t>
            </a:r>
            <a:r>
              <a:rPr lang="zh-TW" dirty="0">
                <a:solidFill>
                  <a:schemeClr val="bg1"/>
                </a:solidFill>
                <a:latin typeface="Trebuchet MS"/>
                <a:ea typeface="微軟正黑體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Trebuchet MS"/>
                <a:ea typeface="微軟正黑體"/>
              </a:rPr>
              <a:t>length</a:t>
            </a:r>
            <a:r>
              <a:rPr lang="zh-TW" dirty="0">
                <a:solidFill>
                  <a:schemeClr val="bg1"/>
                </a:solidFill>
                <a:latin typeface="Trebuchet MS"/>
                <a:ea typeface="微軟正黑體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Trebuchet MS"/>
                <a:ea typeface="微軟正黑體"/>
              </a:rPr>
              <a:t>of</a:t>
            </a:r>
            <a:r>
              <a:rPr lang="zh-TW" altLang="en-US" dirty="0">
                <a:solidFill>
                  <a:schemeClr val="bg1"/>
                </a:solidFill>
                <a:latin typeface="Trebuchet MS"/>
                <a:ea typeface="微軟正黑體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Trebuchet MS"/>
                <a:ea typeface="微軟正黑體"/>
              </a:rPr>
              <a:t>shortest</a:t>
            </a:r>
            <a:r>
              <a:rPr lang="zh-TW" altLang="en-US" dirty="0">
                <a:solidFill>
                  <a:schemeClr val="bg1"/>
                </a:solidFill>
                <a:latin typeface="Trebuchet MS"/>
                <a:ea typeface="微軟正黑體"/>
              </a:rPr>
              <a:t> path between 2 points</a:t>
            </a:r>
            <a:endParaRPr lang="en-US" altLang="zh-TW" dirty="0">
              <a:solidFill>
                <a:schemeClr val="bg1"/>
              </a:solidFill>
              <a:latin typeface="Trebuchet MS"/>
              <a:ea typeface="微軟正黑體"/>
            </a:endParaRPr>
          </a:p>
          <a:p>
            <a:endParaRPr lang="en-US" altLang="zh-TW" dirty="0">
              <a:solidFill>
                <a:srgbClr val="404040"/>
              </a:solidFill>
              <a:latin typeface="Trebuchet MS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38357267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88" y="9648"/>
            <a:ext cx="12176967" cy="684952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04117" y="381985"/>
            <a:ext cx="7190480" cy="503116"/>
          </a:xfrm>
          <a:prstGeom prst="rect">
            <a:avLst/>
          </a:prstGeom>
        </p:spPr>
        <p:txBody>
          <a:bodyPr vert="horz" wrap="square" lIns="0" tIns="10570" rIns="0" bIns="0" rtlCol="0">
            <a:spAutoFit/>
          </a:bodyPr>
          <a:lstStyle>
            <a:defPPr>
              <a:defRPr lang="en-US"/>
            </a:defPPr>
            <a:lvl1pPr marL="0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495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8990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3486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7981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2476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6971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1466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5962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255">
              <a:spcBef>
                <a:spcPts val="83"/>
              </a:spcBef>
            </a:pPr>
            <a:r>
              <a:rPr lang="af-ZA" sz="3200" spc="-110" err="1">
                <a:solidFill>
                  <a:srgbClr val="FFAB40"/>
                </a:solidFill>
                <a:ea typeface="+mn-lt"/>
                <a:cs typeface="+mn-lt"/>
              </a:rPr>
              <a:t>Python</a:t>
            </a:r>
            <a:r>
              <a:rPr lang="af-ZA" sz="3200" spc="-110">
                <a:solidFill>
                  <a:srgbClr val="FFAB40"/>
                </a:solidFill>
                <a:ea typeface="+mn-lt"/>
                <a:cs typeface="+mn-lt"/>
              </a:rPr>
              <a:t>   VS    Google </a:t>
            </a:r>
            <a:r>
              <a:rPr lang="af-ZA" sz="3200" spc="-110" err="1">
                <a:solidFill>
                  <a:srgbClr val="FFAB40"/>
                </a:solidFill>
                <a:ea typeface="+mn-lt"/>
                <a:cs typeface="+mn-lt"/>
              </a:rPr>
              <a:t>Sheet</a:t>
            </a:r>
            <a:endParaRPr lang="zh-TW" err="1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DEF908C-9603-A837-D4AE-B2C27CD4A5CD}"/>
              </a:ext>
            </a:extLst>
          </p:cNvPr>
          <p:cNvSpPr txBox="1"/>
          <p:nvPr/>
        </p:nvSpPr>
        <p:spPr>
          <a:xfrm>
            <a:off x="1222576" y="1714500"/>
            <a:ext cx="3966739" cy="397031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>
                <a:solidFill>
                  <a:schemeClr val="bg1"/>
                </a:solidFill>
                <a:ea typeface="微軟正黑體"/>
              </a:rPr>
              <a:t>-   </a:t>
            </a:r>
            <a:r>
              <a:rPr lang="zh-TW" altLang="en-US">
                <a:solidFill>
                  <a:schemeClr val="bg1"/>
                </a:solidFill>
                <a:ea typeface="微軟正黑體"/>
              </a:rPr>
              <a:t>Import  libray: GoogleTranslator</a:t>
            </a:r>
            <a:endParaRPr lang="zh-TW">
              <a:solidFill>
                <a:schemeClr val="bg1"/>
              </a:solidFill>
            </a:endParaRPr>
          </a:p>
          <a:p>
            <a:pPr marL="285750" indent="-285750">
              <a:buFont typeface="Calibri"/>
              <a:buChar char="-"/>
            </a:pPr>
            <a:endParaRPr lang="zh-TW" altLang="en-US">
              <a:solidFill>
                <a:schemeClr val="bg1"/>
              </a:solidFill>
              <a:ea typeface="微軟正黑體"/>
            </a:endParaRPr>
          </a:p>
          <a:p>
            <a:pPr marL="285750" indent="-285750">
              <a:buFont typeface="Calibri"/>
              <a:buChar char="-"/>
            </a:pPr>
            <a:endParaRPr lang="zh-TW" altLang="en-US">
              <a:solidFill>
                <a:schemeClr val="bg1"/>
              </a:solidFill>
              <a:ea typeface="微軟正黑體"/>
            </a:endParaRPr>
          </a:p>
          <a:p>
            <a:pPr marL="285750" indent="-285750">
              <a:buFont typeface="Calibri"/>
              <a:buChar char="-"/>
            </a:pPr>
            <a:r>
              <a:rPr lang="zh-TW" altLang="en-US">
                <a:solidFill>
                  <a:schemeClr val="bg1"/>
                </a:solidFill>
                <a:ea typeface="微軟正黑體"/>
              </a:rPr>
              <a:t>Require high technique</a:t>
            </a:r>
          </a:p>
          <a:p>
            <a:pPr marL="285750" indent="-285750">
              <a:buFont typeface="Calibri"/>
              <a:buChar char="-"/>
            </a:pPr>
            <a:endParaRPr lang="zh-TW" altLang="en-US">
              <a:solidFill>
                <a:schemeClr val="bg1"/>
              </a:solidFill>
              <a:ea typeface="微軟正黑體"/>
            </a:endParaRPr>
          </a:p>
          <a:p>
            <a:pPr marL="742950" lvl="1" indent="-285750">
              <a:buFont typeface="Courier New"/>
              <a:buChar char="o"/>
            </a:pPr>
            <a:r>
              <a:rPr lang="zh-TW">
                <a:solidFill>
                  <a:schemeClr val="bg1"/>
                </a:solidFill>
                <a:ea typeface="微軟正黑體"/>
              </a:rPr>
              <a:t>Python Coding</a:t>
            </a:r>
            <a:endParaRPr lang="zh-TW" altLang="en-US">
              <a:solidFill>
                <a:schemeClr val="bg1"/>
              </a:solidFill>
              <a:ea typeface="微軟正黑體"/>
            </a:endParaRPr>
          </a:p>
          <a:p>
            <a:pPr marL="285750" indent="-285750">
              <a:buFont typeface="Calibri"/>
              <a:buChar char="-"/>
            </a:pPr>
            <a:endParaRPr lang="zh-TW" altLang="en-US">
              <a:solidFill>
                <a:schemeClr val="bg1"/>
              </a:solidFill>
              <a:ea typeface="微軟正黑體"/>
            </a:endParaRPr>
          </a:p>
          <a:p>
            <a:pPr marL="285750" indent="-285750">
              <a:buFont typeface="Calibri"/>
              <a:buChar char="-"/>
            </a:pPr>
            <a:r>
              <a:rPr lang="zh-TW" altLang="en-US">
                <a:solidFill>
                  <a:schemeClr val="bg1"/>
                </a:solidFill>
                <a:ea typeface="微軟正黑體"/>
              </a:rPr>
              <a:t>Slow</a:t>
            </a:r>
            <a:endParaRPr lang="zh-TW">
              <a:solidFill>
                <a:schemeClr val="bg1"/>
              </a:solidFill>
              <a:ea typeface="微軟正黑體"/>
            </a:endParaRPr>
          </a:p>
          <a:p>
            <a:pPr marL="285750" indent="-285750">
              <a:buFont typeface="Calibri"/>
              <a:buChar char="-"/>
            </a:pPr>
            <a:endParaRPr lang="zh-TW" altLang="en-US">
              <a:solidFill>
                <a:schemeClr val="bg1"/>
              </a:solidFill>
              <a:ea typeface="微軟正黑體"/>
            </a:endParaRPr>
          </a:p>
          <a:p>
            <a:pPr marL="742950" lvl="1" indent="-285750">
              <a:buFont typeface="Courier New"/>
              <a:buChar char="o"/>
            </a:pPr>
            <a:r>
              <a:rPr lang="zh-TW" altLang="en-US">
                <a:solidFill>
                  <a:schemeClr val="bg1"/>
                </a:solidFill>
                <a:ea typeface="微軟正黑體"/>
              </a:rPr>
              <a:t>12 hours finish translation</a:t>
            </a:r>
            <a:endParaRPr lang="zh-TW">
              <a:solidFill>
                <a:schemeClr val="bg1"/>
              </a:solidFill>
              <a:ea typeface="微軟正黑體"/>
            </a:endParaRPr>
          </a:p>
          <a:p>
            <a:pPr marL="285750" indent="-285750">
              <a:buFont typeface="Calibri"/>
              <a:buChar char="-"/>
            </a:pPr>
            <a:endParaRPr lang="zh-TW" altLang="en-US">
              <a:solidFill>
                <a:schemeClr val="bg1"/>
              </a:solidFill>
              <a:ea typeface="微軟正黑體"/>
            </a:endParaRPr>
          </a:p>
          <a:p>
            <a:pPr marL="285750" indent="-285750">
              <a:buFont typeface="Calibri"/>
              <a:buChar char="-"/>
            </a:pPr>
            <a:endParaRPr lang="zh-TW" altLang="en-US">
              <a:solidFill>
                <a:schemeClr val="bg1"/>
              </a:solidFill>
              <a:ea typeface="微軟正黑體"/>
            </a:endParaRPr>
          </a:p>
          <a:p>
            <a:endParaRPr lang="zh-TW" altLang="en-US">
              <a:solidFill>
                <a:schemeClr val="bg1"/>
              </a:solidFill>
              <a:ea typeface="微軟正黑體"/>
            </a:endParaRPr>
          </a:p>
          <a:p>
            <a:endParaRPr lang="zh-TW" altLang="en-US">
              <a:solidFill>
                <a:schemeClr val="bg1"/>
              </a:solidFill>
              <a:ea typeface="微軟正黑體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6E82213-F13C-BD59-0E41-7B4959A2721C}"/>
              </a:ext>
            </a:extLst>
          </p:cNvPr>
          <p:cNvSpPr txBox="1"/>
          <p:nvPr/>
        </p:nvSpPr>
        <p:spPr>
          <a:xfrm>
            <a:off x="6093587" y="1714499"/>
            <a:ext cx="5934434" cy="397031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zh-TW" altLang="en-US">
                <a:solidFill>
                  <a:schemeClr val="bg1"/>
                </a:solidFill>
                <a:ea typeface="微軟正黑體"/>
              </a:rPr>
              <a:t>Translate in google Sheet</a:t>
            </a:r>
          </a:p>
          <a:p>
            <a:pPr marL="285750" indent="-285750">
              <a:buFont typeface="Calibri"/>
              <a:buChar char="-"/>
            </a:pPr>
            <a:endParaRPr lang="zh-TW" altLang="en-US">
              <a:solidFill>
                <a:schemeClr val="bg1"/>
              </a:solidFill>
              <a:ea typeface="微軟正黑體"/>
            </a:endParaRPr>
          </a:p>
          <a:p>
            <a:pPr marL="285750" indent="-285750">
              <a:buFont typeface="Calibri"/>
              <a:buChar char="-"/>
            </a:pPr>
            <a:endParaRPr lang="zh-TW" altLang="en-US">
              <a:solidFill>
                <a:schemeClr val="bg1"/>
              </a:solidFill>
              <a:ea typeface="微軟正黑體"/>
            </a:endParaRPr>
          </a:p>
          <a:p>
            <a:pPr marL="285750" indent="-285750">
              <a:buFont typeface="Calibri,Sans-Serif"/>
              <a:buChar char="-"/>
            </a:pPr>
            <a:r>
              <a:rPr lang="en-US" altLang="zh-TW">
                <a:solidFill>
                  <a:schemeClr val="bg1"/>
                </a:solidFill>
                <a:ea typeface="微軟正黑體"/>
              </a:rPr>
              <a:t>Require</a:t>
            </a:r>
            <a:r>
              <a:rPr lang="zh-TW" altLang="en-US">
                <a:solidFill>
                  <a:schemeClr val="bg1"/>
                </a:solidFill>
                <a:ea typeface="微軟正黑體"/>
              </a:rPr>
              <a:t> </a:t>
            </a:r>
            <a:r>
              <a:rPr lang="en-US" altLang="zh-TW">
                <a:solidFill>
                  <a:schemeClr val="bg1"/>
                </a:solidFill>
                <a:ea typeface="微軟正黑體"/>
              </a:rPr>
              <a:t>low </a:t>
            </a:r>
            <a:r>
              <a:rPr lang="zh-TW">
                <a:solidFill>
                  <a:schemeClr val="bg1"/>
                </a:solidFill>
                <a:ea typeface="微軟正黑體"/>
              </a:rPr>
              <a:t>t</a:t>
            </a:r>
            <a:r>
              <a:rPr lang="en-US" altLang="zh-TW" err="1">
                <a:solidFill>
                  <a:schemeClr val="bg1"/>
                </a:solidFill>
                <a:ea typeface="微軟正黑體"/>
              </a:rPr>
              <a:t>ec</a:t>
            </a:r>
            <a:r>
              <a:rPr lang="zh-TW">
                <a:solidFill>
                  <a:schemeClr val="bg1"/>
                </a:solidFill>
                <a:ea typeface="微軟正黑體"/>
              </a:rPr>
              <a:t>hni</a:t>
            </a:r>
            <a:r>
              <a:rPr lang="en-US" altLang="zh-TW">
                <a:solidFill>
                  <a:schemeClr val="bg1"/>
                </a:solidFill>
                <a:ea typeface="微軟正黑體"/>
              </a:rPr>
              <a:t>que</a:t>
            </a:r>
            <a:endParaRPr lang="zh-TW">
              <a:solidFill>
                <a:schemeClr val="bg1"/>
              </a:solidFill>
            </a:endParaRPr>
          </a:p>
          <a:p>
            <a:pPr marL="742950" lvl="1" indent="-285750">
              <a:buFont typeface="Courier New"/>
              <a:buChar char="o"/>
            </a:pPr>
            <a:endParaRPr lang="en-US" altLang="zh-TW">
              <a:solidFill>
                <a:schemeClr val="bg1"/>
              </a:solidFill>
              <a:ea typeface="微軟正黑體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=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googletranslate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(value,"pt","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en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")</a:t>
            </a:r>
            <a:endParaRPr lang="en-US" altLang="zh-TW">
              <a:solidFill>
                <a:schemeClr val="bg1"/>
              </a:solidFill>
              <a:ea typeface="微軟正黑體"/>
            </a:endParaRPr>
          </a:p>
          <a:p>
            <a:pPr marL="742950" lvl="1" indent="-285750">
              <a:buFont typeface="Courier New"/>
              <a:buChar char="o"/>
            </a:pPr>
            <a:endParaRPr lang="en-US" altLang="zh-TW">
              <a:solidFill>
                <a:schemeClr val="bg1"/>
              </a:solidFill>
              <a:ea typeface="微軟正黑體"/>
            </a:endParaRPr>
          </a:p>
          <a:p>
            <a:pPr marL="285750" indent="-285750">
              <a:buFont typeface="Calibri"/>
              <a:buChar char="-"/>
            </a:pPr>
            <a:r>
              <a:rPr lang="en-US" altLang="zh-TW">
                <a:solidFill>
                  <a:schemeClr val="bg1"/>
                </a:solidFill>
                <a:ea typeface="微軟正黑體"/>
              </a:rPr>
              <a:t>Quick</a:t>
            </a:r>
          </a:p>
          <a:p>
            <a:pPr marL="285750" indent="-285750">
              <a:buFont typeface="Calibri"/>
              <a:buChar char="-"/>
            </a:pPr>
            <a:endParaRPr lang="en-US" altLang="zh-TW">
              <a:solidFill>
                <a:schemeClr val="bg1"/>
              </a:solidFill>
              <a:ea typeface="微軟正黑體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altLang="zh-TW">
                <a:solidFill>
                  <a:schemeClr val="bg1"/>
                </a:solidFill>
                <a:ea typeface="微軟正黑體"/>
              </a:rPr>
              <a:t>27 mins finish</a:t>
            </a:r>
            <a:r>
              <a:rPr lang="zh-TW" altLang="en-US">
                <a:solidFill>
                  <a:schemeClr val="bg1"/>
                </a:solidFill>
                <a:ea typeface="微軟正黑體"/>
              </a:rPr>
              <a:t> </a:t>
            </a:r>
            <a:r>
              <a:rPr lang="en-US" altLang="zh-TW">
                <a:solidFill>
                  <a:schemeClr val="bg1"/>
                </a:solidFill>
                <a:ea typeface="微軟正黑體"/>
              </a:rPr>
              <a:t>translation (Eng)</a:t>
            </a:r>
            <a:endParaRPr lang="zh-TW" altLang="en-US">
              <a:solidFill>
                <a:schemeClr val="bg1"/>
              </a:solidFill>
              <a:ea typeface="微軟正黑體"/>
            </a:endParaRPr>
          </a:p>
          <a:p>
            <a:pPr marL="742950" lvl="1" indent="-285750">
              <a:buFont typeface="Courier New"/>
              <a:buChar char="o"/>
            </a:pPr>
            <a:endParaRPr lang="en-US" altLang="zh-TW">
              <a:solidFill>
                <a:schemeClr val="bg1"/>
              </a:solidFill>
              <a:ea typeface="微軟正黑體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>
                <a:solidFill>
                  <a:schemeClr val="bg1"/>
                </a:solidFill>
                <a:ea typeface="微軟正黑體"/>
              </a:rPr>
              <a:t>1:19 hours finish</a:t>
            </a:r>
            <a:r>
              <a:rPr lang="zh-TW" altLang="en-US">
                <a:solidFill>
                  <a:schemeClr val="bg1"/>
                </a:solidFill>
                <a:ea typeface="微軟正黑體"/>
              </a:rPr>
              <a:t> </a:t>
            </a:r>
            <a:r>
              <a:rPr lang="en-US">
                <a:solidFill>
                  <a:schemeClr val="bg1"/>
                </a:solidFill>
                <a:ea typeface="微軟正黑體"/>
              </a:rPr>
              <a:t>translation (Chi)</a:t>
            </a:r>
            <a:endParaRPr lang="en-US" altLang="zh-TW">
              <a:solidFill>
                <a:schemeClr val="bg1"/>
              </a:solidFill>
              <a:ea typeface="微軟正黑體"/>
            </a:endParaRPr>
          </a:p>
          <a:p>
            <a:pPr marL="742950" lvl="1" indent="-285750">
              <a:buFont typeface="Courier New"/>
              <a:buChar char="o"/>
            </a:pPr>
            <a:endParaRPr lang="en-US">
              <a:solidFill>
                <a:schemeClr val="bg1"/>
              </a:solidFill>
              <a:ea typeface="微軟正黑體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>
                <a:solidFill>
                  <a:schemeClr val="bg1"/>
                </a:solidFill>
                <a:ea typeface="微軟正黑體"/>
              </a:rPr>
              <a:t>1.5 mins finish</a:t>
            </a:r>
            <a:r>
              <a:rPr lang="zh-TW" altLang="en-US">
                <a:solidFill>
                  <a:schemeClr val="bg1"/>
                </a:solidFill>
                <a:ea typeface="微軟正黑體"/>
              </a:rPr>
              <a:t> </a:t>
            </a:r>
            <a:r>
              <a:rPr lang="en-US">
                <a:solidFill>
                  <a:schemeClr val="bg1"/>
                </a:solidFill>
                <a:ea typeface="微軟正黑體"/>
              </a:rPr>
              <a:t>translation </a:t>
            </a:r>
            <a:r>
              <a:rPr lang="en-US" altLang="zh-TW">
                <a:solidFill>
                  <a:schemeClr val="bg1"/>
                </a:solidFill>
                <a:ea typeface="微軟正黑體"/>
              </a:rPr>
              <a:t>100</a:t>
            </a:r>
            <a:r>
              <a:rPr lang="zh-TW" altLang="en-US">
                <a:solidFill>
                  <a:schemeClr val="bg1"/>
                </a:solidFill>
                <a:ea typeface="微軟正黑體"/>
              </a:rPr>
              <a:t> </a:t>
            </a:r>
            <a:r>
              <a:rPr lang="en-US" altLang="zh-TW">
                <a:solidFill>
                  <a:schemeClr val="bg1"/>
                </a:solidFill>
                <a:ea typeface="微軟正黑體"/>
              </a:rPr>
              <a:t>thousand words</a:t>
            </a:r>
            <a:endParaRPr lang="zh-TW" altLang="en-US">
              <a:solidFill>
                <a:schemeClr val="bg1"/>
              </a:solidFill>
              <a:ea typeface="微軟正黑體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3BBAB2-EDEB-24BD-C52A-ECDEB51BB698}"/>
              </a:ext>
            </a:extLst>
          </p:cNvPr>
          <p:cNvSpPr txBox="1"/>
          <p:nvPr/>
        </p:nvSpPr>
        <p:spPr>
          <a:xfrm>
            <a:off x="3904044" y="1077892"/>
            <a:ext cx="4603346" cy="92333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u="sng">
                <a:solidFill>
                  <a:schemeClr val="bg1"/>
                </a:solidFill>
                <a:ea typeface="微軟正黑體"/>
              </a:rPr>
              <a:t>Order_review.csv: 100 thousand rows </a:t>
            </a:r>
            <a:endParaRPr lang="zh-TW" u="sng">
              <a:solidFill>
                <a:schemeClr val="bg1"/>
              </a:solidFill>
              <a:ea typeface="微軟正黑體"/>
            </a:endParaRPr>
          </a:p>
          <a:p>
            <a:endParaRPr lang="zh-TW" altLang="en-US">
              <a:solidFill>
                <a:schemeClr val="bg1"/>
              </a:solidFill>
              <a:ea typeface="微軟正黑體"/>
            </a:endParaRPr>
          </a:p>
          <a:p>
            <a:endParaRPr lang="zh-TW" altLang="en-US">
              <a:solidFill>
                <a:schemeClr val="bg1"/>
              </a:solidFill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3663709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88" y="2"/>
            <a:ext cx="12176967" cy="684952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04115" y="324112"/>
            <a:ext cx="4836962" cy="1008382"/>
          </a:xfrm>
          <a:prstGeom prst="rect">
            <a:avLst/>
          </a:prstGeom>
        </p:spPr>
        <p:txBody>
          <a:bodyPr vert="horz" wrap="square" lIns="0" tIns="10570" rIns="0" bIns="0" rtlCol="0">
            <a:spAutoFit/>
          </a:bodyPr>
          <a:lstStyle>
            <a:defPPr>
              <a:defRPr lang="en-US"/>
            </a:defPPr>
            <a:lvl1pPr marL="0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495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8990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3486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7981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2476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6971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1466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5962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f-ZA" sz="3200" spc="-33">
                <a:solidFill>
                  <a:srgbClr val="FFAB40"/>
                </a:solidFill>
              </a:rPr>
              <a:t>Google Sheet Quality</a:t>
            </a:r>
            <a:endParaRPr lang="af-ZA" sz="3200" spc="-33">
              <a:solidFill>
                <a:srgbClr val="000000"/>
              </a:solidFill>
            </a:endParaRPr>
          </a:p>
          <a:p>
            <a:pPr marL="8255">
              <a:lnSpc>
                <a:spcPct val="100000"/>
              </a:lnSpc>
              <a:spcBef>
                <a:spcPts val="83"/>
              </a:spcBef>
            </a:pPr>
            <a:endParaRPr lang="af-ZA" sz="3200" spc="-33">
              <a:solidFill>
                <a:srgbClr val="FFAB40"/>
              </a:solidFill>
            </a:endParaRPr>
          </a:p>
        </p:txBody>
      </p:sp>
      <p:graphicFrame>
        <p:nvGraphicFramePr>
          <p:cNvPr id="9" name="內容版面配置區 8">
            <a:extLst>
              <a:ext uri="{FF2B5EF4-FFF2-40B4-BE49-F238E27FC236}">
                <a16:creationId xmlns:a16="http://schemas.microsoft.com/office/drawing/2014/main" id="{142CB1A4-4A83-D355-2512-0A69F6836E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6162826"/>
              </p:ext>
            </p:extLst>
          </p:nvPr>
        </p:nvGraphicFramePr>
        <p:xfrm>
          <a:off x="993491" y="1070659"/>
          <a:ext cx="10392859" cy="420829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598215">
                  <a:extLst>
                    <a:ext uri="{9D8B030D-6E8A-4147-A177-3AD203B41FA5}">
                      <a16:colId xmlns:a16="http://schemas.microsoft.com/office/drawing/2014/main" val="3387078261"/>
                    </a:ext>
                  </a:extLst>
                </a:gridCol>
                <a:gridCol w="2598215">
                  <a:extLst>
                    <a:ext uri="{9D8B030D-6E8A-4147-A177-3AD203B41FA5}">
                      <a16:colId xmlns:a16="http://schemas.microsoft.com/office/drawing/2014/main" val="3421961141"/>
                    </a:ext>
                  </a:extLst>
                </a:gridCol>
                <a:gridCol w="2871670">
                  <a:extLst>
                    <a:ext uri="{9D8B030D-6E8A-4147-A177-3AD203B41FA5}">
                      <a16:colId xmlns:a16="http://schemas.microsoft.com/office/drawing/2014/main" val="1203477475"/>
                    </a:ext>
                  </a:extLst>
                </a:gridCol>
                <a:gridCol w="2324759">
                  <a:extLst>
                    <a:ext uri="{9D8B030D-6E8A-4147-A177-3AD203B41FA5}">
                      <a16:colId xmlns:a16="http://schemas.microsoft.com/office/drawing/2014/main" val="7812470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sz="1200" u="none" strike="noStrike" noProof="0">
                          <a:solidFill>
                            <a:srgbClr val="FFFFFF"/>
                          </a:solidFill>
                        </a:rPr>
                        <a:t>review_comment_message</a:t>
                      </a:r>
                      <a:endParaRPr lang="zh-TW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sz="1200" b="0" i="0" u="none" strike="noStrike" noProof="0">
                          <a:solidFill>
                            <a:srgbClr val="FFFFFF"/>
                          </a:solidFill>
                          <a:latin typeface="Arial"/>
                        </a:rPr>
                        <a:t>review_comment_message</a:t>
                      </a:r>
                      <a:endParaRPr lang="zh-TW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sz="1200" b="0" i="0" u="none" strike="noStrike" noProof="0">
                          <a:solidFill>
                            <a:srgbClr val="FFFFFF"/>
                          </a:solidFill>
                          <a:latin typeface="Arial"/>
                        </a:rPr>
                        <a:t>評論_評論_訊息</a:t>
                      </a:r>
                      <a:endParaRPr lang="zh-TW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sz="1200" b="0" i="0" u="none" strike="noStrike" noProof="0">
                          <a:solidFill>
                            <a:srgbClr val="FFFFFF"/>
                          </a:solidFill>
                          <a:latin typeface="Arial"/>
                        </a:rPr>
                        <a:t>huggingface_facebook</a:t>
                      </a:r>
                      <a:endParaRPr lang="zh-TW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406481"/>
                  </a:ext>
                </a:extLst>
              </a:tr>
              <a:tr h="57410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sz="1200" b="0" i="0" u="none" strike="noStrike" noProof="0">
                          <a:solidFill>
                            <a:srgbClr val="FFFFFF"/>
                          </a:solidFill>
                          <a:latin typeface="Arial"/>
                        </a:rPr>
                        <a:t>Recebi bem antes do prazo estipulado.</a:t>
                      </a:r>
                      <a:endParaRPr lang="zh-TW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sz="1200" b="0" i="0" u="none" strike="noStrike" noProof="0">
                          <a:solidFill>
                            <a:srgbClr val="FFFFFF"/>
                          </a:solidFill>
                          <a:latin typeface="Arial"/>
                        </a:rPr>
                        <a:t>I received it well before the stipulated deadline.</a:t>
                      </a:r>
                      <a:endParaRPr lang="zh-TW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sz="1200" b="0" i="0" u="none" strike="noStrike" noProof="0">
                          <a:solidFill>
                            <a:srgbClr val="FFFFFF"/>
                          </a:solidFill>
                          <a:latin typeface="Arial"/>
                        </a:rPr>
                        <a:t>我在規定的截止日期之前收到了它。</a:t>
                      </a:r>
                      <a:endParaRPr lang="zh-TW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460242"/>
                  </a:ext>
                </a:extLst>
              </a:tr>
              <a:tr h="151356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sz="1200" b="0" i="0" u="none" strike="noStrike" noProof="0">
                          <a:solidFill>
                            <a:srgbClr val="FFFFFF"/>
                          </a:solidFill>
                          <a:latin typeface="Arial"/>
                        </a:rPr>
                        <a:t>aparelho eficiente. no site a marca do aparelho esta impresso como 3desinfector e ao chegar esta com outro nome...atualizar com a marca correta uma vez que Ã© o mesmo aparelho</a:t>
                      </a:r>
                      <a:endParaRPr lang="zh-TW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sz="1200" b="0" i="0" u="none" strike="noStrike" noProof="0">
                          <a:solidFill>
                            <a:srgbClr val="FFFFFF"/>
                          </a:solidFill>
                          <a:latin typeface="Arial"/>
                        </a:rPr>
                        <a:t>efficient device. On the website the brand of the device is printed as 3desinfector and when it arrives it has a different name... update with the correct brand as it is the same device</a:t>
                      </a:r>
                      <a:endParaRPr lang="zh-TW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sz="1200" b="0" i="0" u="none" strike="noStrike" noProof="0">
                          <a:solidFill>
                            <a:srgbClr val="FFFFFF"/>
                          </a:solidFill>
                          <a:latin typeface="Arial"/>
                        </a:rPr>
                        <a:t>高效能的設備。在網站上，設備的品牌印為 3desinfector，當它到達時，它有一個不同的名稱...更新為正確的品牌，因為它是同一台設備</a:t>
                      </a:r>
                      <a:endParaRPr lang="zh-TW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sz="1200" b="0" i="0" u="none" strike="noStrike" noProof="0">
                          <a:solidFill>
                            <a:srgbClr val="FFFFFF"/>
                          </a:solidFill>
                          <a:latin typeface="Arial"/>
                        </a:rPr>
                        <a:t>efficient device. On the website the device's mark is printed as 3desinfectant and when you arrive it's under another name... update with the correct mark once it's the same device</a:t>
                      </a:r>
                      <a:endParaRPr lang="zh-TW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893438"/>
                  </a:ext>
                </a:extLst>
              </a:tr>
              <a:tr h="56106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zh-TW" sz="1200" b="0" i="0" u="none" strike="noStrike" noProof="0">
                          <a:solidFill>
                            <a:srgbClr val="FFFFFF"/>
                          </a:solidFill>
                          <a:latin typeface="Arial"/>
                        </a:rPr>
                        <a:t>Mas</a:t>
                      </a:r>
                      <a:r>
                        <a:rPr lang="zh-TW" altLang="en-US" sz="1200" b="0" i="0" u="none" strike="noStrike" noProof="0">
                          <a:solidFill>
                            <a:srgbClr val="FFFFFF"/>
                          </a:solidFill>
                          <a:latin typeface="Arial"/>
                        </a:rPr>
                        <a:t> </a:t>
                      </a:r>
                      <a:r>
                        <a:rPr lang="en-US" altLang="zh-TW" sz="1200" b="0" i="0" u="none" strike="noStrike" noProof="0">
                          <a:solidFill>
                            <a:srgbClr val="FFFFFF"/>
                          </a:solidFill>
                          <a:latin typeface="Arial"/>
                        </a:rPr>
                        <a:t>u</a:t>
                      </a:r>
                      <a:r>
                        <a:rPr lang="zh-TW" sz="1200" b="0" i="0" u="none" strike="noStrike" noProof="0">
                          <a:solidFill>
                            <a:srgbClr val="FFFFFF"/>
                          </a:solidFill>
                          <a:latin typeface="Arial"/>
                        </a:rPr>
                        <a:t>m</a:t>
                      </a:r>
                      <a:r>
                        <a:rPr lang="zh-TW" altLang="en-US" sz="1200" b="0" i="0" u="none" strike="noStrike" noProof="0">
                          <a:solidFill>
                            <a:srgbClr val="FFFFFF"/>
                          </a:solidFill>
                          <a:latin typeface="Arial"/>
                        </a:rPr>
                        <a:t> </a:t>
                      </a:r>
                      <a:r>
                        <a:rPr lang="zh-TW" sz="1200" b="0" i="0" u="none" strike="noStrike" noProof="0">
                          <a:solidFill>
                            <a:srgbClr val="FFFFFF"/>
                          </a:solidFill>
                          <a:latin typeface="Arial"/>
                        </a:rPr>
                        <a:t>p</a:t>
                      </a:r>
                      <a:r>
                        <a:rPr lang="en-US" altLang="zh-TW" sz="1200" b="0" i="0" u="none" strike="noStrike" noProof="0" err="1">
                          <a:solidFill>
                            <a:srgbClr val="FFFFFF"/>
                          </a:solidFill>
                          <a:latin typeface="Arial"/>
                        </a:rPr>
                        <a:t>ou</a:t>
                      </a:r>
                      <a:r>
                        <a:rPr lang="zh-TW" sz="1200" b="0" i="0" u="none" strike="noStrike" noProof="0">
                          <a:solidFill>
                            <a:srgbClr val="FFFFFF"/>
                          </a:solidFill>
                          <a:latin typeface="Arial"/>
                        </a:rPr>
                        <a:t>co</a:t>
                      </a:r>
                      <a:r>
                        <a:rPr lang="zh-TW" altLang="en-US" sz="1200" b="0" i="0" u="none" strike="noStrike" noProof="0">
                          <a:solidFill>
                            <a:srgbClr val="FFFFFF"/>
                          </a:solidFill>
                          <a:latin typeface="Arial"/>
                        </a:rPr>
                        <a:t> </a:t>
                      </a:r>
                      <a:r>
                        <a:rPr lang="en-US" altLang="zh-TW" sz="1200" b="0" i="0" u="none" strike="noStrike" noProof="0">
                          <a:solidFill>
                            <a:srgbClr val="FFFFFF"/>
                          </a:solidFill>
                          <a:latin typeface="Arial"/>
                        </a:rPr>
                        <a:t>,</a:t>
                      </a:r>
                      <a:r>
                        <a:rPr lang="zh-TW" sz="1200" b="0" i="0" u="none" strike="noStrike" noProof="0">
                          <a:solidFill>
                            <a:srgbClr val="FFFFFF"/>
                          </a:solidFill>
                          <a:latin typeface="Arial"/>
                        </a:rPr>
                        <a:t>tra</a:t>
                      </a:r>
                      <a:r>
                        <a:rPr lang="en-US" altLang="zh-TW" sz="1200" b="0" i="0" u="none" strike="noStrike" noProof="0">
                          <a:solidFill>
                            <a:srgbClr val="FFFFFF"/>
                          </a:solidFill>
                          <a:latin typeface="Arial"/>
                        </a:rPr>
                        <a:t>v</a:t>
                      </a:r>
                      <a:r>
                        <a:rPr lang="zh-TW" sz="1200" b="0" i="0" u="none" strike="noStrike" noProof="0">
                          <a:solidFill>
                            <a:srgbClr val="FFFFFF"/>
                          </a:solidFill>
                          <a:latin typeface="Arial"/>
                        </a:rPr>
                        <a:t>ando</a:t>
                      </a:r>
                      <a:r>
                        <a:rPr lang="en-US" altLang="zh-TW" sz="1200" b="0" i="0" u="none" strike="noStrike" noProof="0">
                          <a:solidFill>
                            <a:srgbClr val="FFFFFF"/>
                          </a:solidFill>
                          <a:latin typeface="Arial"/>
                        </a:rPr>
                        <a:t>...</a:t>
                      </a:r>
                      <a:r>
                        <a:rPr lang="zh-TW" sz="1200" b="0" i="0" u="none" strike="noStrike" noProof="0">
                          <a:solidFill>
                            <a:srgbClr val="FFFFFF"/>
                          </a:solidFill>
                          <a:latin typeface="Arial"/>
                        </a:rPr>
                        <a:t>pe</a:t>
                      </a:r>
                      <a:r>
                        <a:rPr lang="en-US" altLang="zh-TW" sz="1200" b="0" i="0" u="none" strike="noStrike" noProof="0">
                          <a:solidFill>
                            <a:srgbClr val="FFFFFF"/>
                          </a:solidFill>
                          <a:latin typeface="Arial"/>
                        </a:rPr>
                        <a:t>lo</a:t>
                      </a:r>
                      <a:r>
                        <a:rPr lang="zh-TW" altLang="en-US" sz="1200" b="0" i="0" u="none" strike="noStrike" noProof="0">
                          <a:solidFill>
                            <a:srgbClr val="FFFFFF"/>
                          </a:solidFill>
                          <a:latin typeface="Arial"/>
                        </a:rPr>
                        <a:t> </a:t>
                      </a:r>
                      <a:r>
                        <a:rPr lang="en-US" altLang="zh-TW" sz="1200" b="0" i="0" u="none" strike="noStrike" noProof="0">
                          <a:solidFill>
                            <a:srgbClr val="FFFFFF"/>
                          </a:solidFill>
                          <a:latin typeface="Arial"/>
                        </a:rPr>
                        <a:t>v</a:t>
                      </a:r>
                      <a:r>
                        <a:rPr lang="zh-TW" sz="1200" b="0" i="0" u="none" strike="noStrike" noProof="0">
                          <a:solidFill>
                            <a:srgbClr val="FFFFFF"/>
                          </a:solidFill>
                          <a:latin typeface="Arial"/>
                        </a:rPr>
                        <a:t>a</a:t>
                      </a:r>
                      <a:r>
                        <a:rPr lang="en-US" altLang="zh-TW" sz="1200" b="0" i="0" u="none" strike="noStrike" noProof="0">
                          <a:solidFill>
                            <a:srgbClr val="FFFFFF"/>
                          </a:solidFill>
                          <a:latin typeface="Arial"/>
                        </a:rPr>
                        <a:t>l</a:t>
                      </a:r>
                      <a:r>
                        <a:rPr lang="zh-TW" sz="1200" b="0" i="0" u="none" strike="noStrike" noProof="0">
                          <a:solidFill>
                            <a:srgbClr val="FFFFFF"/>
                          </a:solidFill>
                          <a:latin typeface="Arial"/>
                        </a:rPr>
                        <a:t>or ta</a:t>
                      </a:r>
                      <a:r>
                        <a:rPr lang="zh-TW" altLang="en-US" sz="1200" b="0" i="0" u="none" strike="noStrike" noProof="0">
                          <a:solidFill>
                            <a:srgbClr val="FFFFFF"/>
                          </a:solidFill>
                          <a:latin typeface="Arial"/>
                        </a:rPr>
                        <a:t> </a:t>
                      </a:r>
                      <a:r>
                        <a:rPr lang="en-US" altLang="zh-TW" sz="1200" b="0" i="0" u="none" strike="noStrike" noProof="0">
                          <a:solidFill>
                            <a:srgbClr val="FFFFFF"/>
                          </a:solidFill>
                          <a:latin typeface="Arial"/>
                        </a:rPr>
                        <a:t>B</a:t>
                      </a:r>
                      <a:r>
                        <a:rPr lang="zh-TW" sz="1200" b="0" i="0" u="none" strike="noStrike" noProof="0">
                          <a:solidFill>
                            <a:srgbClr val="FFFFFF"/>
                          </a:solidFill>
                          <a:latin typeface="Arial"/>
                        </a:rPr>
                        <a:t>oa.</a:t>
                      </a:r>
                      <a:endParaRPr lang="zh-TW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sz="1200" b="0" i="0" u="none" strike="noStrike" noProof="0">
                          <a:solidFill>
                            <a:srgbClr val="FFFFFF"/>
                          </a:solidFill>
                          <a:latin typeface="Arial"/>
                        </a:rPr>
                        <a:t>But a little slow...for the price, it's good.</a:t>
                      </a:r>
                      <a:endParaRPr lang="zh-TW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sz="1200" b="0" i="0" u="none" strike="noStrike" noProof="0">
                          <a:solidFill>
                            <a:srgbClr val="FFFFFF"/>
                          </a:solidFill>
                          <a:latin typeface="Arial"/>
                        </a:rPr>
                        <a:t>不過有點慢……以這個價格來說，已經不錯了。</a:t>
                      </a:r>
                      <a:endParaRPr lang="zh-TW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104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sz="1200" b="0" i="0" u="none" strike="noStrike" noProof="0">
                          <a:solidFill>
                            <a:srgbClr val="FFFFFF"/>
                          </a:solidFill>
                          <a:latin typeface="Arial"/>
                        </a:rPr>
                        <a:t>Sempre compro pela Internet e a entrega ocorre antes do prazo combinado, que acredito ser o prazo mÃ¡ximo. No stark o prazo mÃ¡ximo jÃ¡ se esgotou e ainda nÃ£o recebi o produto.</a:t>
                      </a:r>
                      <a:endParaRPr lang="zh-TW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sz="1200" b="0" i="0" u="none" strike="noStrike" noProof="0">
                          <a:solidFill>
                            <a:srgbClr val="FFFFFF"/>
                          </a:solidFill>
                          <a:latin typeface="Arial"/>
                        </a:rPr>
                        <a:t>I always buy online and delivery occurs before the agreed deadline, which I believe is the maximum deadline. At Stark, the maximum deadline has already passed and I still haven't received the product.</a:t>
                      </a:r>
                      <a:endParaRPr lang="zh-TW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sz="1200" b="0" i="0" u="none" strike="noStrike" noProof="0">
                          <a:solidFill>
                            <a:srgbClr val="FFFFFF"/>
                          </a:solidFill>
                          <a:latin typeface="Arial"/>
                        </a:rPr>
                        <a:t>我總是在網上購買，交貨發生在約定的截止日期之前，我認為這是最長的截止日期。在史塔克，最大期限已經過去了，我仍然沒有收到產品。</a:t>
                      </a:r>
                      <a:endParaRPr lang="zh-TW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sz="1200" b="0" i="0" u="none" strike="noStrike" noProof="0">
                          <a:solidFill>
                            <a:srgbClr val="FFFFFF"/>
                          </a:solidFill>
                          <a:latin typeface="Arial"/>
                        </a:rPr>
                        <a:t>I always shop online and delivery is before the agreed deadline, which I believe is the maximum deadline.</a:t>
                      </a:r>
                      <a:endParaRPr lang="zh-TW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749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5323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88" y="9648"/>
            <a:ext cx="12176967" cy="684952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00369" y="2295152"/>
            <a:ext cx="6591618" cy="685647"/>
          </a:xfrm>
          <a:prstGeom prst="rect">
            <a:avLst/>
          </a:prstGeom>
        </p:spPr>
        <p:txBody>
          <a:bodyPr vert="horz" wrap="square" lIns="0" tIns="8456" rIns="0" bIns="0" rtlCol="0">
            <a:spAutoFit/>
          </a:bodyPr>
          <a:lstStyle>
            <a:defPPr>
              <a:defRPr lang="en-US"/>
            </a:defPPr>
            <a:lvl1pPr marL="0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495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8990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3486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7981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2476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6971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1466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5962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255">
              <a:spcBef>
                <a:spcPts val="67"/>
              </a:spcBef>
            </a:pPr>
            <a:r>
              <a:rPr lang="af-ZA" sz="4400" spc="-67">
                <a:solidFill>
                  <a:srgbClr val="FFAB40"/>
                </a:solidFill>
              </a:rPr>
              <a:t>Google Sheet limitation?  </a:t>
            </a:r>
            <a:endParaRPr lang="zh-TW" sz="4400" spc="-63">
              <a:solidFill>
                <a:srgbClr val="FFAB40"/>
              </a:solidFill>
              <a:ea typeface="微軟正黑體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83634" y="3215427"/>
            <a:ext cx="5048367" cy="3099000"/>
          </a:xfrm>
          <a:prstGeom prst="rect">
            <a:avLst/>
          </a:prstGeom>
        </p:spPr>
        <p:txBody>
          <a:bodyPr vert="horz" wrap="square" lIns="0" tIns="8456" rIns="0" bIns="0" rtlCol="0" anchor="t">
            <a:spAutoFit/>
          </a:bodyPr>
          <a:lstStyle>
            <a:defPPr>
              <a:defRPr lang="en-US"/>
            </a:defPPr>
            <a:lvl1pPr marL="0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495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8990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3486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7981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2476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6971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1466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5962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255" marR="3175" algn="just">
              <a:lnSpc>
                <a:spcPct val="101299"/>
              </a:lnSpc>
              <a:spcBef>
                <a:spcPts val="67"/>
              </a:spcBef>
            </a:pPr>
            <a:endParaRPr lang="en-US" altLang="zh-TW" sz="1050" spc="-20">
              <a:solidFill>
                <a:srgbClr val="FFFFFF"/>
              </a:solidFill>
              <a:latin typeface="Verdana"/>
              <a:ea typeface="微軟正黑體"/>
              <a:cs typeface="Verdana"/>
            </a:endParaRPr>
          </a:p>
          <a:p>
            <a:pPr marL="8255" marR="3175" algn="just">
              <a:lnSpc>
                <a:spcPct val="101299"/>
              </a:lnSpc>
              <a:spcBef>
                <a:spcPts val="67"/>
              </a:spcBef>
            </a:pPr>
            <a:endParaRPr lang="en-US" altLang="zh-TW" sz="1600" spc="-20">
              <a:solidFill>
                <a:srgbClr val="FFFFFF"/>
              </a:solidFill>
              <a:latin typeface="Verdana"/>
              <a:ea typeface="微軟正黑體"/>
              <a:cs typeface="Verdana"/>
            </a:endParaRPr>
          </a:p>
          <a:p>
            <a:pPr marL="8255" marR="3175" algn="just">
              <a:lnSpc>
                <a:spcPct val="101299"/>
              </a:lnSpc>
              <a:spcBef>
                <a:spcPts val="67"/>
              </a:spcBef>
            </a:pPr>
            <a:r>
              <a:rPr lang="en-US" altLang="zh-TW" sz="2400" spc="-20">
                <a:solidFill>
                  <a:schemeClr val="bg1"/>
                </a:solidFill>
                <a:latin typeface="Verdana"/>
                <a:ea typeface="微軟正黑體"/>
                <a:cs typeface="+mn-lt"/>
              </a:rPr>
              <a:t>Size: </a:t>
            </a:r>
            <a:r>
              <a:rPr lang="en-US" sz="2400" spc="-20">
                <a:solidFill>
                  <a:schemeClr val="bg1"/>
                </a:solidFill>
                <a:ea typeface="+mn-lt"/>
                <a:cs typeface="+mn-lt"/>
              </a:rPr>
              <a:t>10,000,000 cells</a:t>
            </a:r>
            <a:endParaRPr lang="en-US" altLang="zh-TW" sz="2400" spc="-20">
              <a:solidFill>
                <a:schemeClr val="bg1"/>
              </a:solidFill>
              <a:latin typeface="Verdana"/>
              <a:ea typeface="微軟正黑體"/>
              <a:cs typeface="+mn-lt"/>
            </a:endParaRPr>
          </a:p>
          <a:p>
            <a:pPr marL="8255" marR="3175" algn="just">
              <a:lnSpc>
                <a:spcPct val="101299"/>
              </a:lnSpc>
              <a:spcBef>
                <a:spcPts val="67"/>
              </a:spcBef>
            </a:pPr>
            <a:endParaRPr lang="en-US" altLang="zh-TW" sz="1600" spc="-20">
              <a:solidFill>
                <a:schemeClr val="bg1"/>
              </a:solidFill>
              <a:latin typeface="Verdana"/>
              <a:ea typeface="微軟正黑體"/>
              <a:cs typeface="+mn-lt"/>
            </a:endParaRPr>
          </a:p>
          <a:p>
            <a:pPr marL="8255" marR="3175" algn="just">
              <a:lnSpc>
                <a:spcPct val="101299"/>
              </a:lnSpc>
              <a:spcBef>
                <a:spcPts val="67"/>
              </a:spcBef>
            </a:pPr>
            <a:endParaRPr lang="en-US" altLang="zh-TW" sz="1600" spc="-20">
              <a:solidFill>
                <a:schemeClr val="bg1"/>
              </a:solidFill>
              <a:latin typeface="Verdana"/>
              <a:ea typeface="微軟正黑體"/>
              <a:cs typeface="+mn-lt"/>
            </a:endParaRPr>
          </a:p>
          <a:p>
            <a:pPr marL="8255" marR="3175" algn="just">
              <a:lnSpc>
                <a:spcPct val="101299"/>
              </a:lnSpc>
              <a:spcBef>
                <a:spcPts val="67"/>
              </a:spcBef>
            </a:pPr>
            <a:r>
              <a:rPr lang="en-US" altLang="zh-TW" sz="1600" spc="-20">
                <a:solidFill>
                  <a:schemeClr val="bg1"/>
                </a:solidFill>
                <a:latin typeface="Verdana"/>
                <a:ea typeface="微軟正黑體"/>
                <a:cs typeface="+mn-lt"/>
              </a:rPr>
              <a:t>--&gt; 1 column: </a:t>
            </a:r>
            <a:r>
              <a:rPr lang="en-US" sz="1600" spc="-20">
                <a:solidFill>
                  <a:schemeClr val="bg1"/>
                </a:solidFill>
                <a:latin typeface="Trebuchet MS"/>
                <a:ea typeface="微軟正黑體"/>
                <a:cs typeface="+mn-lt"/>
              </a:rPr>
              <a:t>10,000,000 rows</a:t>
            </a:r>
            <a:endParaRPr lang="en-US" altLang="zh-TW" sz="1600" spc="-20">
              <a:solidFill>
                <a:schemeClr val="bg1"/>
              </a:solidFill>
              <a:latin typeface="Verdana"/>
              <a:ea typeface="微軟正黑體"/>
              <a:cs typeface="+mn-lt"/>
            </a:endParaRPr>
          </a:p>
          <a:p>
            <a:pPr marL="8255" marR="3175" algn="just">
              <a:lnSpc>
                <a:spcPct val="101299"/>
              </a:lnSpc>
              <a:spcBef>
                <a:spcPts val="67"/>
              </a:spcBef>
            </a:pPr>
            <a:endParaRPr lang="en-US" sz="1600" spc="-20">
              <a:solidFill>
                <a:schemeClr val="bg1"/>
              </a:solidFill>
              <a:latin typeface="Trebuchet MS"/>
              <a:ea typeface="微軟正黑體"/>
              <a:cs typeface="+mn-lt"/>
            </a:endParaRPr>
          </a:p>
          <a:p>
            <a:pPr marL="8255" marR="3175" algn="just">
              <a:lnSpc>
                <a:spcPct val="101299"/>
              </a:lnSpc>
              <a:spcBef>
                <a:spcPts val="67"/>
              </a:spcBef>
            </a:pPr>
            <a:r>
              <a:rPr lang="en-US" sz="1600" spc="-20">
                <a:solidFill>
                  <a:schemeClr val="bg1"/>
                </a:solidFill>
                <a:latin typeface="Verdana"/>
                <a:ea typeface="Verdana"/>
                <a:cs typeface="+mn-lt"/>
              </a:rPr>
              <a:t>--&gt;</a:t>
            </a:r>
            <a:r>
              <a:rPr lang="en-US" sz="1600" spc="-20">
                <a:solidFill>
                  <a:schemeClr val="bg1"/>
                </a:solidFill>
                <a:latin typeface="Trebuchet MS"/>
                <a:ea typeface="微軟正黑體"/>
                <a:cs typeface="+mn-lt"/>
              </a:rPr>
              <a:t> Actually 26 columns: </a:t>
            </a:r>
            <a:endParaRPr lang="en-US" sz="1600" spc="-20">
              <a:solidFill>
                <a:schemeClr val="bg1"/>
              </a:solidFill>
              <a:ea typeface="微軟正黑體"/>
              <a:cs typeface="+mn-lt"/>
            </a:endParaRPr>
          </a:p>
          <a:p>
            <a:pPr marL="8255" marR="3175" algn="just">
              <a:lnSpc>
                <a:spcPct val="101299"/>
              </a:lnSpc>
              <a:spcBef>
                <a:spcPts val="67"/>
              </a:spcBef>
            </a:pPr>
            <a:r>
              <a:rPr lang="en-US" sz="1600" spc="-20">
                <a:solidFill>
                  <a:schemeClr val="bg1"/>
                </a:solidFill>
                <a:ea typeface="+mn-lt"/>
                <a:cs typeface="+mn-lt"/>
              </a:rPr>
              <a:t>  </a:t>
            </a:r>
          </a:p>
          <a:p>
            <a:pPr marL="8255" marR="3175" algn="just">
              <a:lnSpc>
                <a:spcPct val="101299"/>
              </a:lnSpc>
              <a:spcBef>
                <a:spcPts val="67"/>
              </a:spcBef>
            </a:pPr>
            <a:r>
              <a:rPr lang="en-US" sz="1600" spc="-20">
                <a:solidFill>
                  <a:schemeClr val="bg1"/>
                </a:solidFill>
                <a:ea typeface="+mn-lt"/>
                <a:cs typeface="+mn-lt"/>
              </a:rPr>
              <a:t>  (10,000,000 cells / 26 columns = 384,615.4 rows)</a:t>
            </a:r>
            <a:endParaRPr lang="en-US" sz="1600" spc="-20">
              <a:solidFill>
                <a:schemeClr val="bg1"/>
              </a:solidFill>
              <a:latin typeface="Trebuchet MS"/>
              <a:ea typeface="微軟正黑體"/>
              <a:cs typeface="+mn-lt"/>
            </a:endParaRPr>
          </a:p>
          <a:p>
            <a:pPr marL="8255" marR="3175" algn="just">
              <a:lnSpc>
                <a:spcPct val="101299"/>
              </a:lnSpc>
              <a:spcBef>
                <a:spcPts val="67"/>
              </a:spcBef>
            </a:pPr>
            <a:endParaRPr lang="en-US" altLang="zh-TW" sz="1600" spc="-20">
              <a:solidFill>
                <a:schemeClr val="bg1"/>
              </a:solidFill>
              <a:latin typeface="Verdana"/>
              <a:ea typeface="微軟正黑體"/>
              <a:cs typeface="+mn-lt"/>
            </a:endParaRPr>
          </a:p>
          <a:p>
            <a:pPr marL="8255" marR="3175" algn="just">
              <a:lnSpc>
                <a:spcPct val="101299"/>
              </a:lnSpc>
              <a:spcBef>
                <a:spcPts val="67"/>
              </a:spcBef>
            </a:pPr>
            <a:endParaRPr lang="en-US" sz="1200" spc="-2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534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2" descr="一張含有 螢幕擷取畫面, 藍色, 水, 電子藍 的圖片&#10;&#10;自動產生的描述">
            <a:extLst>
              <a:ext uri="{FF2B5EF4-FFF2-40B4-BE49-F238E27FC236}">
                <a16:creationId xmlns:a16="http://schemas.microsoft.com/office/drawing/2014/main" id="{E2B0AF9A-774C-FBBD-5DCA-6168D4B69A9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88" y="-25184"/>
            <a:ext cx="12176967" cy="684952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DA42A0E-ED0E-C5D4-4688-564C05292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270" y="893064"/>
            <a:ext cx="6802458" cy="1320800"/>
          </a:xfrm>
        </p:spPr>
        <p:txBody>
          <a:bodyPr>
            <a:normAutofit/>
          </a:bodyPr>
          <a:lstStyle/>
          <a:p>
            <a:r>
              <a:rPr lang="en-US" altLang="zh-TW" sz="6000">
                <a:solidFill>
                  <a:srgbClr val="FFAB40"/>
                </a:solidFill>
                <a:latin typeface="Trebuchet MS (本文)"/>
              </a:rPr>
              <a:t>Summary</a:t>
            </a:r>
            <a:endParaRPr lang="zh-TW" altLang="en-US" sz="6000">
              <a:solidFill>
                <a:srgbClr val="FFAB40"/>
              </a:solidFill>
              <a:latin typeface="Trebuchet MS (本文)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7EA348B-946C-6A22-D459-C59B78AEF4F9}"/>
              </a:ext>
            </a:extLst>
          </p:cNvPr>
          <p:cNvSpPr txBox="1"/>
          <p:nvPr/>
        </p:nvSpPr>
        <p:spPr>
          <a:xfrm>
            <a:off x="1234440" y="2487168"/>
            <a:ext cx="680245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HK" sz="2400">
              <a:solidFill>
                <a:schemeClr val="bg1"/>
              </a:solidFill>
            </a:endParaRPr>
          </a:p>
          <a:p>
            <a:r>
              <a:rPr lang="en-HK" sz="2400">
                <a:solidFill>
                  <a:schemeClr val="bg1"/>
                </a:solidFill>
              </a:rPr>
              <a:t>    Problem Statement</a:t>
            </a:r>
          </a:p>
          <a:p>
            <a:endParaRPr lang="en-HK" sz="2400">
              <a:solidFill>
                <a:schemeClr val="bg1"/>
              </a:solidFill>
            </a:endParaRPr>
          </a:p>
          <a:p>
            <a:endParaRPr lang="en-HK" sz="2400">
              <a:solidFill>
                <a:schemeClr val="bg1"/>
              </a:solidFill>
            </a:endParaRPr>
          </a:p>
          <a:p>
            <a:r>
              <a:rPr lang="en-HK" sz="2400">
                <a:solidFill>
                  <a:schemeClr val="bg1"/>
                </a:solidFill>
              </a:rPr>
              <a:t>            Improvement Recommendations</a:t>
            </a:r>
          </a:p>
          <a:p>
            <a:endParaRPr lang="en-HK" sz="2400">
              <a:solidFill>
                <a:schemeClr val="bg1"/>
              </a:solidFill>
            </a:endParaRPr>
          </a:p>
          <a:p>
            <a:endParaRPr lang="en-HK" sz="2400">
              <a:solidFill>
                <a:schemeClr val="bg1"/>
              </a:solidFill>
            </a:endParaRPr>
          </a:p>
          <a:p>
            <a:r>
              <a:rPr lang="en-HK" sz="2400">
                <a:solidFill>
                  <a:schemeClr val="bg1"/>
                </a:solidFill>
              </a:rPr>
              <a:t>               </a:t>
            </a:r>
          </a:p>
          <a:p>
            <a:r>
              <a:rPr lang="en-HK" sz="2400">
                <a:solidFill>
                  <a:schemeClr val="bg1"/>
                </a:solidFill>
              </a:rPr>
              <a:t>	             Future Outlook</a:t>
            </a:r>
          </a:p>
          <a:p>
            <a:endParaRPr lang="en-HK">
              <a:solidFill>
                <a:schemeClr val="bg1"/>
              </a:solidFill>
            </a:endParaRPr>
          </a:p>
        </p:txBody>
      </p: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1F7D4968-FCBE-7D5E-1CD9-D1D849F3AB86}"/>
              </a:ext>
            </a:extLst>
          </p:cNvPr>
          <p:cNvCxnSpPr>
            <a:cxnSpLocks/>
          </p:cNvCxnSpPr>
          <p:nvPr/>
        </p:nvCxnSpPr>
        <p:spPr>
          <a:xfrm>
            <a:off x="813816" y="3108960"/>
            <a:ext cx="1316736" cy="109728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22FD8709-6D52-2B0D-2658-7ABDD4833285}"/>
              </a:ext>
            </a:extLst>
          </p:cNvPr>
          <p:cNvCxnSpPr>
            <a:cxnSpLocks/>
          </p:cNvCxnSpPr>
          <p:nvPr/>
        </p:nvCxnSpPr>
        <p:spPr>
          <a:xfrm>
            <a:off x="1746504" y="4577603"/>
            <a:ext cx="1316736" cy="109728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3644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88" y="2"/>
            <a:ext cx="12176967" cy="6849526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7F6E07DA-3DD4-2B9C-3446-3AA73063F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9088" y="2904995"/>
            <a:ext cx="4782312" cy="1039539"/>
          </a:xfrm>
        </p:spPr>
        <p:txBody>
          <a:bodyPr>
            <a:normAutofit fontScale="90000"/>
          </a:bodyPr>
          <a:lstStyle/>
          <a:p>
            <a:r>
              <a:rPr lang="zh-TW" altLang="en-US" sz="4800">
                <a:solidFill>
                  <a:srgbClr val="FFAB40"/>
                </a:solidFill>
                <a:ea typeface="微軟正黑體"/>
              </a:rPr>
              <a:t>Team </a:t>
            </a:r>
            <a:r>
              <a:rPr lang="en-HK" altLang="zh-TW" sz="4800">
                <a:solidFill>
                  <a:srgbClr val="FFAB40"/>
                </a:solidFill>
                <a:ea typeface="微軟正黑體"/>
              </a:rPr>
              <a:t>Cooperation</a:t>
            </a:r>
            <a:endParaRPr lang="zh-TW" altLang="en-US" sz="4800">
              <a:solidFill>
                <a:srgbClr val="FFAB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440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88" y="2"/>
            <a:ext cx="12176967" cy="684952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5623" y="742660"/>
            <a:ext cx="3572142" cy="562536"/>
          </a:xfrm>
          <a:prstGeom prst="rect">
            <a:avLst/>
          </a:prstGeom>
        </p:spPr>
        <p:txBody>
          <a:bodyPr vert="horz" wrap="square" lIns="0" tIns="8456" rIns="0" bIns="0" rtlCol="0">
            <a:spAutoFit/>
          </a:bodyPr>
          <a:lstStyle>
            <a:defPPr>
              <a:defRPr lang="en-US"/>
            </a:defPPr>
            <a:lvl1pPr marL="0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495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8990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3486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7981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2476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6971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1466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5962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255">
              <a:spcBef>
                <a:spcPts val="67"/>
              </a:spcBef>
            </a:pPr>
            <a:r>
              <a:rPr lang="af-ZA" sz="3600" spc="-17">
                <a:solidFill>
                  <a:srgbClr val="FFAB40"/>
                </a:solidFill>
              </a:rPr>
              <a:t>O</a:t>
            </a:r>
            <a:r>
              <a:rPr lang="af-ZA" sz="3600" spc="-97">
                <a:solidFill>
                  <a:srgbClr val="FFAB40"/>
                </a:solidFill>
              </a:rPr>
              <a:t>li</a:t>
            </a:r>
            <a:r>
              <a:rPr lang="af-ZA" sz="3600" spc="-152">
                <a:solidFill>
                  <a:srgbClr val="FFAB40"/>
                </a:solidFill>
              </a:rPr>
              <a:t>s</a:t>
            </a:r>
            <a:r>
              <a:rPr lang="af-ZA" sz="3600" spc="-33">
                <a:solidFill>
                  <a:srgbClr val="FFAB40"/>
                </a:solidFill>
              </a:rPr>
              <a:t>t</a:t>
            </a:r>
            <a:r>
              <a:rPr lang="af-ZA" sz="3600" spc="-220">
                <a:solidFill>
                  <a:srgbClr val="FFAB40"/>
                </a:solidFill>
              </a:rPr>
              <a:t>'s</a:t>
            </a:r>
            <a:r>
              <a:rPr lang="af-ZA" sz="3600" spc="-163">
                <a:solidFill>
                  <a:srgbClr val="FFAB40"/>
                </a:solidFill>
              </a:rPr>
              <a:t> Dataset</a:t>
            </a:r>
            <a:endParaRPr lang="af-ZA" sz="3600" spc="-70">
              <a:solidFill>
                <a:srgbClr val="FFAB40"/>
              </a:solidFill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B849EDCC-F50F-1E1D-2408-548CDE48570D}"/>
              </a:ext>
            </a:extLst>
          </p:cNvPr>
          <p:cNvSpPr txBox="1"/>
          <p:nvPr/>
        </p:nvSpPr>
        <p:spPr>
          <a:xfrm>
            <a:off x="1304983" y="1506124"/>
            <a:ext cx="3711475" cy="3101266"/>
          </a:xfrm>
          <a:prstGeom prst="rect">
            <a:avLst/>
          </a:prstGeom>
        </p:spPr>
        <p:txBody>
          <a:bodyPr vert="horz" wrap="square" lIns="0" tIns="8033" rIns="0" bIns="0" rtlCol="0" anchor="t">
            <a:spAutoFit/>
          </a:bodyPr>
          <a:lstStyle>
            <a:defPPr>
              <a:defRPr lang="en-US"/>
            </a:defPPr>
            <a:lvl1pPr marL="0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495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8990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3486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7981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2476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6971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1466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5962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255" marR="3175">
              <a:lnSpc>
                <a:spcPct val="100099"/>
              </a:lnSpc>
              <a:spcBef>
                <a:spcPts val="63"/>
              </a:spcBef>
            </a:pPr>
            <a:r>
              <a:rPr lang="en-US" sz="2800" spc="-30">
                <a:solidFill>
                  <a:srgbClr val="FFFFFF"/>
                </a:solidFill>
                <a:latin typeface="Verdana"/>
                <a:ea typeface="Verdana"/>
                <a:cs typeface="+mn-lt"/>
              </a:rPr>
              <a:t>2016.09-2018.09</a:t>
            </a:r>
          </a:p>
          <a:p>
            <a:pPr marL="8255" marR="3175">
              <a:lnSpc>
                <a:spcPct val="100099"/>
              </a:lnSpc>
              <a:spcBef>
                <a:spcPts val="63"/>
              </a:spcBef>
            </a:pPr>
            <a:r>
              <a:rPr lang="en-US" altLang="zh-CN" sz="2800" spc="-30">
                <a:solidFill>
                  <a:srgbClr val="FFFFFF"/>
                </a:solidFill>
                <a:latin typeface="Verdana"/>
                <a:ea typeface="Verdana"/>
              </a:rPr>
              <a:t>Order</a:t>
            </a:r>
          </a:p>
          <a:p>
            <a:pPr marL="8255" marR="3175">
              <a:lnSpc>
                <a:spcPct val="100099"/>
              </a:lnSpc>
              <a:spcBef>
                <a:spcPts val="63"/>
              </a:spcBef>
            </a:pPr>
            <a:r>
              <a:rPr lang="en-US" altLang="zh-CN" sz="2800" spc="-30">
                <a:solidFill>
                  <a:srgbClr val="FFFFFF"/>
                </a:solidFill>
                <a:latin typeface="Verdana"/>
                <a:ea typeface="Verdana"/>
              </a:rPr>
              <a:t>Order item</a:t>
            </a:r>
          </a:p>
          <a:p>
            <a:pPr marL="8255" marR="3175">
              <a:lnSpc>
                <a:spcPct val="100099"/>
              </a:lnSpc>
              <a:spcBef>
                <a:spcPts val="63"/>
              </a:spcBef>
            </a:pPr>
            <a:r>
              <a:rPr lang="en-US" altLang="zh-CN" sz="2800" spc="-30">
                <a:solidFill>
                  <a:srgbClr val="FFFFFF"/>
                </a:solidFill>
                <a:latin typeface="Verdana"/>
                <a:ea typeface="Verdana"/>
              </a:rPr>
              <a:t>Product</a:t>
            </a:r>
          </a:p>
          <a:p>
            <a:pPr marL="8255" marR="3175">
              <a:lnSpc>
                <a:spcPct val="100099"/>
              </a:lnSpc>
              <a:spcBef>
                <a:spcPts val="63"/>
              </a:spcBef>
            </a:pPr>
            <a:r>
              <a:rPr lang="en-US" altLang="zh-CN" sz="2800" spc="-30">
                <a:solidFill>
                  <a:srgbClr val="FFFFFF"/>
                </a:solidFill>
                <a:latin typeface="Verdana"/>
                <a:ea typeface="Verdana"/>
              </a:rPr>
              <a:t>Customer</a:t>
            </a:r>
          </a:p>
          <a:p>
            <a:pPr marL="8255" marR="3175">
              <a:lnSpc>
                <a:spcPct val="100099"/>
              </a:lnSpc>
              <a:spcBef>
                <a:spcPts val="63"/>
              </a:spcBef>
            </a:pPr>
            <a:r>
              <a:rPr lang="en-US" altLang="zh-CN" sz="2800" spc="-30">
                <a:solidFill>
                  <a:srgbClr val="FFFFFF"/>
                </a:solidFill>
                <a:latin typeface="Verdana"/>
                <a:ea typeface="Verdana"/>
              </a:rPr>
              <a:t>Payment</a:t>
            </a:r>
          </a:p>
          <a:p>
            <a:pPr marL="8255" marR="3175">
              <a:lnSpc>
                <a:spcPct val="100099"/>
              </a:lnSpc>
              <a:spcBef>
                <a:spcPts val="63"/>
              </a:spcBef>
            </a:pPr>
            <a:r>
              <a:rPr lang="en-US" altLang="zh-CN" sz="2800" spc="-30">
                <a:solidFill>
                  <a:srgbClr val="FFFFFF"/>
                </a:solidFill>
                <a:latin typeface="Verdana"/>
                <a:ea typeface="Verdana"/>
              </a:rPr>
              <a:t>Geolocation of Brazil</a:t>
            </a:r>
          </a:p>
        </p:txBody>
      </p:sp>
      <p:pic>
        <p:nvPicPr>
          <p:cNvPr id="4" name="Picture 3" descr="A diagram of a store with icons around it&#10;&#10;Description automatically generated">
            <a:extLst>
              <a:ext uri="{FF2B5EF4-FFF2-40B4-BE49-F238E27FC236}">
                <a16:creationId xmlns:a16="http://schemas.microsoft.com/office/drawing/2014/main" id="{C59F363A-1D1C-A3DB-E5FF-0A21F5D9D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408" y="2674174"/>
            <a:ext cx="6096000" cy="336103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94B708-E70E-6987-8264-18B6D55D0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10" name="內容版面配置區 9" descr="一張含有 文字, 標誌, 圖形, 字型 的圖片">
            <a:extLst>
              <a:ext uri="{FF2B5EF4-FFF2-40B4-BE49-F238E27FC236}">
                <a16:creationId xmlns:a16="http://schemas.microsoft.com/office/drawing/2014/main" id="{0E66F74C-6435-A5B0-00D2-4505513D0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00" y="2160588"/>
            <a:ext cx="3881437" cy="3881437"/>
          </a:xfrm>
        </p:spPr>
      </p:pic>
      <p:pic>
        <p:nvPicPr>
          <p:cNvPr id="4" name="object 2">
            <a:extLst>
              <a:ext uri="{FF2B5EF4-FFF2-40B4-BE49-F238E27FC236}">
                <a16:creationId xmlns:a16="http://schemas.microsoft.com/office/drawing/2014/main" id="{9E33143F-F170-02EB-5EC6-287BB44421E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59" y="9073"/>
            <a:ext cx="12176967" cy="684952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C82FE48-27A5-BA4E-94C9-931AD1B035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36" r="1706" b="217"/>
          <a:stretch/>
        </p:blipFill>
        <p:spPr>
          <a:xfrm>
            <a:off x="359373" y="1738376"/>
            <a:ext cx="11676683" cy="4378646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9FAF0DC5-B574-6CEB-97A1-E0C220EBD66D}"/>
              </a:ext>
            </a:extLst>
          </p:cNvPr>
          <p:cNvSpPr txBox="1">
            <a:spLocks/>
          </p:cNvSpPr>
          <p:nvPr/>
        </p:nvSpPr>
        <p:spPr>
          <a:xfrm>
            <a:off x="4014216" y="554428"/>
            <a:ext cx="4782312" cy="10395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HK" altLang="zh-TW" sz="4800">
                <a:solidFill>
                  <a:srgbClr val="FFAB40"/>
                </a:solidFill>
                <a:ea typeface="微軟正黑體"/>
              </a:rPr>
              <a:t>Division of work</a:t>
            </a:r>
            <a:endParaRPr lang="zh-TW" altLang="en-US" sz="4800">
              <a:solidFill>
                <a:srgbClr val="FFAB40"/>
              </a:solidFill>
            </a:endParaRPr>
          </a:p>
        </p:txBody>
      </p:sp>
      <p:pic>
        <p:nvPicPr>
          <p:cNvPr id="1034" name="Picture 10" descr="Create a Click-Up Task From a Google Form Response | Medium">
            <a:extLst>
              <a:ext uri="{FF2B5EF4-FFF2-40B4-BE49-F238E27FC236}">
                <a16:creationId xmlns:a16="http://schemas.microsoft.com/office/drawing/2014/main" id="{28992370-E81B-C0C1-C2A9-39BC44A11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544" y="1500988"/>
            <a:ext cx="2802625" cy="157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9763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94B708-E70E-6987-8264-18B6D55D0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3E52D0-5308-3407-D833-5EE34803A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9E33143F-F170-02EB-5EC6-287BB44421E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59" y="9073"/>
            <a:ext cx="12176967" cy="684952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5066163-00A9-7E3C-3D45-9D2478F84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327" y="196453"/>
            <a:ext cx="9543462" cy="114689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39E0220-6DC1-8910-7546-3B39CBD174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76"/>
          <a:stretch/>
        </p:blipFill>
        <p:spPr>
          <a:xfrm>
            <a:off x="1447327" y="1516723"/>
            <a:ext cx="9543461" cy="519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1039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88" y="2"/>
            <a:ext cx="12176967" cy="6849526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7F6E07DA-3DD4-2B9C-3446-3AA73063F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0" y="2914139"/>
            <a:ext cx="5852160" cy="1039539"/>
          </a:xfrm>
        </p:spPr>
        <p:txBody>
          <a:bodyPr>
            <a:normAutofit fontScale="90000"/>
          </a:bodyPr>
          <a:lstStyle/>
          <a:p>
            <a:r>
              <a:rPr lang="en-HK" altLang="zh-TW" sz="4000">
                <a:solidFill>
                  <a:srgbClr val="FFAB40"/>
                </a:solidFill>
                <a:latin typeface="Trebuchet MS (本文)"/>
                <a:ea typeface="微軟正黑體"/>
              </a:rPr>
              <a:t>Overview of Difficulties</a:t>
            </a:r>
            <a:br>
              <a:rPr lang="en-HK" altLang="zh-TW" sz="4000">
                <a:solidFill>
                  <a:srgbClr val="FFAB40"/>
                </a:solidFill>
                <a:latin typeface="Trebuchet MS (本文)"/>
                <a:ea typeface="微軟正黑體"/>
              </a:rPr>
            </a:br>
            <a:r>
              <a:rPr lang="en-HK" altLang="zh-TW" sz="4000">
                <a:solidFill>
                  <a:srgbClr val="FFAB40"/>
                </a:solidFill>
                <a:latin typeface="Trebuchet MS (本文)"/>
                <a:ea typeface="微軟正黑體"/>
              </a:rPr>
              <a:t>&amp;  Solution</a:t>
            </a:r>
            <a:endParaRPr lang="zh-TW" altLang="en-US" sz="4000">
              <a:solidFill>
                <a:srgbClr val="FFAB40"/>
              </a:solidFill>
              <a:latin typeface="Trebuchet MS (本文)"/>
            </a:endParaRPr>
          </a:p>
        </p:txBody>
      </p:sp>
    </p:spTree>
    <p:extLst>
      <p:ext uri="{BB962C8B-B14F-4D97-AF65-F5344CB8AC3E}">
        <p14:creationId xmlns:p14="http://schemas.microsoft.com/office/powerpoint/2010/main" val="2299023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2" descr="一張含有 螢幕擷取畫面, 藍色, 水, 電子藍 的圖片&#10;&#10;自動產生的描述">
            <a:extLst>
              <a:ext uri="{FF2B5EF4-FFF2-40B4-BE49-F238E27FC236}">
                <a16:creationId xmlns:a16="http://schemas.microsoft.com/office/drawing/2014/main" id="{E2B0AF9A-774C-FBBD-5DCA-6168D4B69A9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88" y="2"/>
            <a:ext cx="12176967" cy="6849526"/>
          </a:xfrm>
          <a:prstGeom prst="rect">
            <a:avLst/>
          </a:prstGeom>
        </p:spPr>
      </p:pic>
      <p:sp>
        <p:nvSpPr>
          <p:cNvPr id="6" name="標題 5">
            <a:extLst>
              <a:ext uri="{FF2B5EF4-FFF2-40B4-BE49-F238E27FC236}">
                <a16:creationId xmlns:a16="http://schemas.microsoft.com/office/drawing/2014/main" id="{F0761156-73D8-135B-A995-EE69EEFA1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730" y="2766204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sz="8000">
                <a:solidFill>
                  <a:srgbClr val="FFAB40"/>
                </a:solidFill>
                <a:ea typeface="微軟正黑體"/>
              </a:rPr>
              <a:t>Q&amp;A</a:t>
            </a:r>
            <a:endParaRPr lang="zh-TW" altLang="en-US" sz="8000">
              <a:solidFill>
                <a:srgbClr val="FFAB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8952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94B708-E70E-6987-8264-18B6D55D0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3E52D0-5308-3407-D833-5EE34803A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9E33143F-F170-02EB-5EC6-287BB44421E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59" y="9073"/>
            <a:ext cx="12176967" cy="684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395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88" y="2"/>
            <a:ext cx="12176967" cy="684952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65999" y="324855"/>
            <a:ext cx="8367418" cy="624092"/>
          </a:xfrm>
          <a:prstGeom prst="rect">
            <a:avLst/>
          </a:prstGeom>
        </p:spPr>
        <p:txBody>
          <a:bodyPr vert="horz" wrap="square" lIns="0" tIns="8456" rIns="0" bIns="0" rtlCol="0">
            <a:spAutoFit/>
          </a:bodyPr>
          <a:lstStyle>
            <a:defPPr>
              <a:defRPr lang="en-US"/>
            </a:defPPr>
            <a:lvl1pPr marL="0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495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8990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3486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7981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2476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6971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1466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5962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255">
              <a:spcBef>
                <a:spcPts val="67"/>
              </a:spcBef>
            </a:pPr>
            <a:r>
              <a:rPr lang="en-HK" sz="4000" spc="-67" err="1">
                <a:solidFill>
                  <a:srgbClr val="FFAB40"/>
                </a:solidFill>
              </a:rPr>
              <a:t>Olist's</a:t>
            </a:r>
            <a:r>
              <a:rPr lang="en-HK" sz="4000" spc="-67">
                <a:solidFill>
                  <a:srgbClr val="FFAB40"/>
                </a:solidFill>
              </a:rPr>
              <a:t> </a:t>
            </a:r>
            <a:r>
              <a:rPr lang="en-HK" sz="4000" spc="-37">
                <a:solidFill>
                  <a:srgbClr val="FFAB40"/>
                </a:solidFill>
              </a:rPr>
              <a:t>Plat</a:t>
            </a:r>
            <a:r>
              <a:rPr lang="en-HK" sz="4000" spc="-40">
                <a:solidFill>
                  <a:srgbClr val="FFAB40"/>
                </a:solidFill>
              </a:rPr>
              <a:t>f</a:t>
            </a:r>
            <a:r>
              <a:rPr lang="en-HK" sz="4000" spc="-80">
                <a:solidFill>
                  <a:srgbClr val="FFAB40"/>
                </a:solidFill>
              </a:rPr>
              <a:t>o</a:t>
            </a:r>
            <a:r>
              <a:rPr lang="en-HK" sz="4000" spc="-63">
                <a:solidFill>
                  <a:srgbClr val="FFAB40"/>
                </a:solidFill>
              </a:rPr>
              <a:t>r</a:t>
            </a:r>
            <a:r>
              <a:rPr lang="en-HK" sz="4000" spc="-27">
                <a:solidFill>
                  <a:srgbClr val="FFAB40"/>
                </a:solidFill>
              </a:rPr>
              <a:t>m</a:t>
            </a:r>
            <a:r>
              <a:rPr lang="en-HK" altLang="zh-CN" sz="4000" spc="-93">
                <a:solidFill>
                  <a:srgbClr val="FFAB40"/>
                </a:solidFill>
                <a:ea typeface="华文新魏"/>
              </a:rPr>
              <a:t> </a:t>
            </a:r>
            <a:r>
              <a:rPr lang="en-HK" altLang="zh-CN" sz="4000" spc="-93">
                <a:solidFill>
                  <a:srgbClr val="FFAB40"/>
                </a:solidFill>
                <a:ea typeface="华文新魏"/>
                <a:cs typeface="+mn-lt"/>
              </a:rPr>
              <a:t>P</a:t>
            </a:r>
            <a:r>
              <a:rPr lang="en-HK" sz="4000" spc="-37">
                <a:solidFill>
                  <a:srgbClr val="FFAB40"/>
                </a:solidFill>
                <a:ea typeface="华文新魏"/>
                <a:cs typeface="+mn-lt"/>
              </a:rPr>
              <a:t>erformance</a:t>
            </a:r>
            <a:r>
              <a:rPr lang="en-HK" sz="4000" spc="-37">
                <a:solidFill>
                  <a:srgbClr val="FFAB40"/>
                </a:solidFill>
              </a:rPr>
              <a:t> Metrics</a:t>
            </a:r>
            <a:endParaRPr lang="en-HK" altLang="zh-CN" sz="4000" spc="-37">
              <a:solidFill>
                <a:srgbClr val="FFAB4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6FC00C-4265-6A84-491E-9FAB5C45EB00}"/>
              </a:ext>
            </a:extLst>
          </p:cNvPr>
          <p:cNvSpPr txBox="1"/>
          <p:nvPr/>
        </p:nvSpPr>
        <p:spPr>
          <a:xfrm>
            <a:off x="5583575" y="1498600"/>
            <a:ext cx="6523081" cy="40164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100">
                <a:solidFill>
                  <a:srgbClr val="C00000"/>
                </a:solidFill>
                <a:ea typeface="+mn-lt"/>
                <a:cs typeface="+mn-lt"/>
              </a:rPr>
              <a:t>Lisha:</a:t>
            </a:r>
          </a:p>
          <a:p>
            <a:r>
              <a:rPr lang="en-GB" sz="2100">
                <a:solidFill>
                  <a:schemeClr val="bg1"/>
                </a:solidFill>
                <a:ea typeface="+mn-lt"/>
                <a:cs typeface="+mn-lt"/>
              </a:rPr>
              <a:t>Numbers of customers, sellers and orders</a:t>
            </a:r>
          </a:p>
          <a:p>
            <a:r>
              <a:rPr lang="en-GB" sz="2100">
                <a:solidFill>
                  <a:schemeClr val="bg1"/>
                </a:solidFill>
                <a:ea typeface="+mn-lt"/>
                <a:cs typeface="+mn-lt"/>
              </a:rPr>
              <a:t>Revenue</a:t>
            </a:r>
          </a:p>
          <a:p>
            <a:r>
              <a:rPr lang="en-GB" sz="2100">
                <a:solidFill>
                  <a:schemeClr val="bg1"/>
                </a:solidFill>
                <a:ea typeface="+mn-lt"/>
                <a:cs typeface="+mn-lt"/>
              </a:rPr>
              <a:t>Cancelled order rate</a:t>
            </a:r>
          </a:p>
          <a:p>
            <a:r>
              <a:rPr lang="en" sz="2100">
                <a:solidFill>
                  <a:schemeClr val="bg1"/>
                </a:solidFill>
                <a:ea typeface="+mn-lt"/>
                <a:cs typeface="+mn-lt"/>
              </a:rPr>
              <a:t>Proportion of valuable customers(RFM Model)</a:t>
            </a:r>
          </a:p>
          <a:p>
            <a:r>
              <a:rPr lang="en" sz="2100">
                <a:solidFill>
                  <a:srgbClr val="C00000"/>
                </a:solidFill>
                <a:ea typeface="+mn-lt"/>
                <a:cs typeface="+mn-lt"/>
              </a:rPr>
              <a:t>Iris:</a:t>
            </a:r>
          </a:p>
          <a:p>
            <a:r>
              <a:rPr lang="en" sz="2100">
                <a:solidFill>
                  <a:schemeClr val="bg1"/>
                </a:solidFill>
                <a:ea typeface="+mn-lt"/>
                <a:cs typeface="+mn-lt"/>
              </a:rPr>
              <a:t>Repurchase Rate</a:t>
            </a:r>
          </a:p>
          <a:p>
            <a:r>
              <a:rPr lang="en" sz="2100">
                <a:solidFill>
                  <a:srgbClr val="C00000"/>
                </a:solidFill>
                <a:ea typeface="+mn-lt"/>
                <a:cs typeface="+mn-lt"/>
              </a:rPr>
              <a:t>Bill:</a:t>
            </a:r>
          </a:p>
          <a:p>
            <a:r>
              <a:rPr lang="en" sz="2100">
                <a:solidFill>
                  <a:schemeClr val="bg1"/>
                </a:solidFill>
                <a:ea typeface="+mn-lt"/>
                <a:cs typeface="+mn-lt"/>
              </a:rPr>
              <a:t>Customer Satisfaction (Product Ratings and Reviews)</a:t>
            </a:r>
          </a:p>
          <a:p>
            <a:r>
              <a:rPr lang="en" sz="2100">
                <a:solidFill>
                  <a:srgbClr val="C00000"/>
                </a:solidFill>
              </a:rPr>
              <a:t>Karl:</a:t>
            </a:r>
          </a:p>
          <a:p>
            <a:r>
              <a:rPr lang="en" sz="2100">
                <a:solidFill>
                  <a:schemeClr val="bg1"/>
                </a:solidFill>
                <a:ea typeface="+mn-lt"/>
                <a:cs typeface="+mn-lt"/>
              </a:rPr>
              <a:t>Average Handling Time</a:t>
            </a:r>
          </a:p>
          <a:p>
            <a:r>
              <a:rPr lang="en" sz="2100">
                <a:solidFill>
                  <a:schemeClr val="bg1"/>
                </a:solidFill>
                <a:ea typeface="+mn-lt"/>
                <a:cs typeface="+mn-lt"/>
              </a:rPr>
              <a:t>Delivery Performance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87066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59" y="9073"/>
            <a:ext cx="12176967" cy="6849526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853A15E-06D8-4946-8931-5239C809F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41" y="520225"/>
            <a:ext cx="10612286" cy="591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891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59" y="9073"/>
            <a:ext cx="12176967" cy="6849526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9683D70-738A-914B-9B97-D3695FF85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39" y="659219"/>
            <a:ext cx="10751966" cy="580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322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59" y="9073"/>
            <a:ext cx="12176967" cy="6849526"/>
          </a:xfrm>
          <a:prstGeom prst="rect">
            <a:avLst/>
          </a:prstGeom>
        </p:spPr>
      </p:pic>
      <p:pic>
        <p:nvPicPr>
          <p:cNvPr id="3074" name="Picture 2" descr="圖片">
            <a:extLst>
              <a:ext uri="{FF2B5EF4-FFF2-40B4-BE49-F238E27FC236}">
                <a16:creationId xmlns:a16="http://schemas.microsoft.com/office/drawing/2014/main" id="{768ED623-729B-0443-B978-CBDFE8A8C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43" y="485233"/>
            <a:ext cx="10494335" cy="596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33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59" y="9073"/>
            <a:ext cx="12176967" cy="6849526"/>
          </a:xfrm>
          <a:prstGeom prst="rect">
            <a:avLst/>
          </a:prstGeom>
        </p:spPr>
      </p:pic>
      <p:pic>
        <p:nvPicPr>
          <p:cNvPr id="4098" name="Picture 2" descr="圖片">
            <a:extLst>
              <a:ext uri="{FF2B5EF4-FFF2-40B4-BE49-F238E27FC236}">
                <a16:creationId xmlns:a16="http://schemas.microsoft.com/office/drawing/2014/main" id="{0C0A44D5-5593-9A4C-92E9-B3DF93432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07" y="573740"/>
            <a:ext cx="10113764" cy="588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125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50" y="2"/>
            <a:ext cx="12176967" cy="684952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94215" y="324855"/>
            <a:ext cx="8367418" cy="624092"/>
          </a:xfrm>
          <a:prstGeom prst="rect">
            <a:avLst/>
          </a:prstGeom>
        </p:spPr>
        <p:txBody>
          <a:bodyPr vert="horz" wrap="square" lIns="0" tIns="8456" rIns="0" bIns="0" rtlCol="0">
            <a:spAutoFit/>
          </a:bodyPr>
          <a:lstStyle>
            <a:defPPr>
              <a:defRPr lang="en-US"/>
            </a:defPPr>
            <a:lvl1pPr marL="0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495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8990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3486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7981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2476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6971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1466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5962" algn="l" defTabSz="608990" rtl="0" eaLnBrk="1" latinLnBrk="0" hangingPunct="1">
              <a:defRPr sz="1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255">
              <a:spcBef>
                <a:spcPts val="67"/>
              </a:spcBef>
            </a:pPr>
            <a:r>
              <a:rPr lang="en-HK" sz="4000" spc="-37">
                <a:solidFill>
                  <a:srgbClr val="FFAB40"/>
                </a:solidFill>
              </a:rPr>
              <a:t>Customer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6FC00C-4265-6A84-491E-9FAB5C45EB00}"/>
              </a:ext>
            </a:extLst>
          </p:cNvPr>
          <p:cNvSpPr txBox="1"/>
          <p:nvPr/>
        </p:nvSpPr>
        <p:spPr>
          <a:xfrm>
            <a:off x="6318931" y="1136943"/>
            <a:ext cx="6574451" cy="55245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>
                <a:solidFill>
                  <a:srgbClr val="C00000"/>
                </a:solidFill>
                <a:latin typeface="Times New Roman"/>
                <a:ea typeface="+mn-lt"/>
                <a:cs typeface="Times New Roman"/>
              </a:rPr>
              <a:t>High Value Customers</a:t>
            </a:r>
            <a:endParaRPr lang="en-GB" sz="2000">
              <a:solidFill>
                <a:srgbClr val="C00000"/>
              </a:solidFill>
            </a:endParaRPr>
          </a:p>
          <a:p>
            <a:r>
              <a:rPr lang="en-GB" sz="1600">
                <a:solidFill>
                  <a:schemeClr val="bg1"/>
                </a:solidFill>
                <a:ea typeface="+mn-lt"/>
                <a:cs typeface="+mn-lt"/>
              </a:rPr>
              <a:t>R &lt; 90</a:t>
            </a:r>
          </a:p>
          <a:p>
            <a:r>
              <a:rPr lang="en-GB" sz="1600">
                <a:solidFill>
                  <a:schemeClr val="bg1"/>
                </a:solidFill>
                <a:ea typeface="+mn-lt"/>
                <a:cs typeface="+mn-lt"/>
              </a:rPr>
              <a:t>F &gt; 5</a:t>
            </a:r>
          </a:p>
          <a:p>
            <a:r>
              <a:rPr lang="en-GB" sz="1600">
                <a:solidFill>
                  <a:schemeClr val="bg1"/>
                </a:solidFill>
                <a:ea typeface="+mn-lt"/>
                <a:cs typeface="+mn-lt"/>
              </a:rPr>
              <a:t>M &gt; 1000</a:t>
            </a:r>
          </a:p>
          <a:p>
            <a:r>
              <a:rPr lang="en" sz="2000">
                <a:solidFill>
                  <a:srgbClr val="C00000"/>
                </a:solidFill>
                <a:latin typeface="Times New Roman"/>
                <a:ea typeface="+mn-lt"/>
                <a:cs typeface="Times New Roman"/>
              </a:rPr>
              <a:t>Potential Customers</a:t>
            </a:r>
            <a:endParaRPr lang="en" sz="2000">
              <a:solidFill>
                <a:srgbClr val="C00000"/>
              </a:solidFill>
            </a:endParaRPr>
          </a:p>
          <a:p>
            <a:r>
              <a:rPr lang="en" sz="1600">
                <a:solidFill>
                  <a:schemeClr val="bg1"/>
                </a:solidFill>
                <a:ea typeface="+mn-lt"/>
                <a:cs typeface="+mn-lt"/>
              </a:rPr>
              <a:t>R &lt; 180</a:t>
            </a:r>
          </a:p>
          <a:p>
            <a:r>
              <a:rPr lang="en" sz="1600">
                <a:solidFill>
                  <a:schemeClr val="bg1"/>
                </a:solidFill>
                <a:ea typeface="+mn-lt"/>
                <a:cs typeface="+mn-lt"/>
              </a:rPr>
              <a:t>F 2 to 5</a:t>
            </a:r>
          </a:p>
          <a:p>
            <a:r>
              <a:rPr lang="en" sz="1600">
                <a:solidFill>
                  <a:schemeClr val="bg1"/>
                </a:solidFill>
                <a:ea typeface="+mn-lt"/>
                <a:cs typeface="+mn-lt"/>
              </a:rPr>
              <a:t>M 300 to 1000</a:t>
            </a:r>
          </a:p>
          <a:p>
            <a:r>
              <a:rPr lang="en" sz="2000">
                <a:solidFill>
                  <a:srgbClr val="C00000"/>
                </a:solidFill>
                <a:latin typeface="Times New Roman"/>
                <a:ea typeface="+mn-lt"/>
                <a:cs typeface="Times New Roman"/>
              </a:rPr>
              <a:t>Promising Customers</a:t>
            </a:r>
            <a:endParaRPr lang="en" sz="2000">
              <a:solidFill>
                <a:srgbClr val="C00000"/>
              </a:solidFill>
            </a:endParaRPr>
          </a:p>
          <a:p>
            <a:r>
              <a:rPr lang="en" sz="1600">
                <a:solidFill>
                  <a:schemeClr val="bg1"/>
                </a:solidFill>
                <a:ea typeface="+mn-lt"/>
                <a:cs typeface="+mn-lt"/>
              </a:rPr>
              <a:t>R &lt; 120</a:t>
            </a:r>
          </a:p>
          <a:p>
            <a:r>
              <a:rPr lang="en" sz="1600">
                <a:solidFill>
                  <a:schemeClr val="bg1"/>
                </a:solidFill>
              </a:rPr>
              <a:t>F &gt;= 3</a:t>
            </a:r>
          </a:p>
          <a:p>
            <a:r>
              <a:rPr lang="en" sz="1600">
                <a:solidFill>
                  <a:srgbClr val="FFFFFF"/>
                </a:solidFill>
              </a:rPr>
              <a:t>M &gt;= 600</a:t>
            </a:r>
          </a:p>
          <a:p>
            <a:r>
              <a:rPr lang="en" sz="2000">
                <a:solidFill>
                  <a:srgbClr val="C00000"/>
                </a:solidFill>
                <a:latin typeface="Times New Roman"/>
                <a:cs typeface="Times New Roman"/>
              </a:rPr>
              <a:t>General Customers</a:t>
            </a:r>
            <a:endParaRPr lang="en" sz="2100">
              <a:solidFill>
                <a:srgbClr val="C00000"/>
              </a:solidFill>
            </a:endParaRPr>
          </a:p>
          <a:p>
            <a:r>
              <a:rPr lang="en" sz="1600">
                <a:solidFill>
                  <a:schemeClr val="bg1"/>
                </a:solidFill>
                <a:latin typeface="Times New Roman"/>
                <a:cs typeface="Times New Roman"/>
              </a:rPr>
              <a:t>R &lt; 365</a:t>
            </a:r>
          </a:p>
          <a:p>
            <a:r>
              <a:rPr lang="en" sz="1600">
                <a:solidFill>
                  <a:schemeClr val="bg1"/>
                </a:solidFill>
                <a:latin typeface="Times New Roman"/>
                <a:cs typeface="Times New Roman"/>
              </a:rPr>
              <a:t>F 1 to 5</a:t>
            </a:r>
          </a:p>
          <a:p>
            <a:r>
              <a:rPr lang="en" sz="1600">
                <a:solidFill>
                  <a:schemeClr val="bg1"/>
                </a:solidFill>
                <a:latin typeface="Times New Roman"/>
                <a:cs typeface="Times New Roman"/>
              </a:rPr>
              <a:t>M 100 to 600</a:t>
            </a:r>
          </a:p>
          <a:p>
            <a:r>
              <a:rPr lang="en" sz="2000">
                <a:solidFill>
                  <a:srgbClr val="C00000"/>
                </a:solidFill>
                <a:latin typeface="Times New Roman"/>
                <a:cs typeface="Times New Roman"/>
              </a:rPr>
              <a:t>Lost Customers</a:t>
            </a:r>
          </a:p>
          <a:p>
            <a:r>
              <a:rPr lang="en" sz="2000">
                <a:solidFill>
                  <a:schemeClr val="bg1"/>
                </a:solidFill>
                <a:latin typeface="Times New Roman"/>
                <a:cs typeface="Times New Roman"/>
              </a:rPr>
              <a:t>R &gt; 365</a:t>
            </a:r>
          </a:p>
          <a:p>
            <a:r>
              <a:rPr lang="en" sz="2000">
                <a:solidFill>
                  <a:schemeClr val="bg1"/>
                </a:solidFill>
                <a:latin typeface="Times New Roman"/>
                <a:cs typeface="Times New Roman"/>
              </a:rPr>
              <a:t>F = 1</a:t>
            </a:r>
          </a:p>
          <a:p>
            <a:r>
              <a:rPr lang="en" sz="2100">
                <a:solidFill>
                  <a:schemeClr val="bg1"/>
                </a:solidFill>
              </a:rPr>
              <a:t>M &lt; 100</a:t>
            </a:r>
          </a:p>
        </p:txBody>
      </p:sp>
    </p:spTree>
    <p:extLst>
      <p:ext uri="{BB962C8B-B14F-4D97-AF65-F5344CB8AC3E}">
        <p14:creationId xmlns:p14="http://schemas.microsoft.com/office/powerpoint/2010/main" val="68070673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1114</Words>
  <Application>Microsoft Macintosh PowerPoint</Application>
  <PresentationFormat>Widescreen</PresentationFormat>
  <Paragraphs>181</Paragraphs>
  <Slides>34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7" baseType="lpstr">
      <vt:lpstr>-apple-system</vt:lpstr>
      <vt:lpstr>Calibri,Sans-Serif</vt:lpstr>
      <vt:lpstr>Microsoft JhengHei</vt:lpstr>
      <vt:lpstr>Arial</vt:lpstr>
      <vt:lpstr>Calibri</vt:lpstr>
      <vt:lpstr>Consolas</vt:lpstr>
      <vt:lpstr>Courier New</vt:lpstr>
      <vt:lpstr>Times New Roman</vt:lpstr>
      <vt:lpstr>Trebuchet MS</vt:lpstr>
      <vt:lpstr>Trebuchet MS (本文)</vt:lpstr>
      <vt:lpstr>Verdana</vt:lpstr>
      <vt:lpstr>Wingdings 3</vt:lpstr>
      <vt:lpstr>Facet</vt:lpstr>
      <vt:lpstr>Olist Business Analysis:  Uncovering Opportunities for Growth and Optimization</vt:lpstr>
      <vt:lpstr>Olist: Brazilian</vt:lpstr>
      <vt:lpstr>Olist's Dataset</vt:lpstr>
      <vt:lpstr>Olist's Platform Performance Metrics</vt:lpstr>
      <vt:lpstr>PowerPoint Presentation</vt:lpstr>
      <vt:lpstr>PowerPoint Presentation</vt:lpstr>
      <vt:lpstr>PowerPoint Presentation</vt:lpstr>
      <vt:lpstr>PowerPoint Presentation</vt:lpstr>
      <vt:lpstr>Customer </vt:lpstr>
      <vt:lpstr>PowerPoint Presentation</vt:lpstr>
      <vt:lpstr>PowerPoint Presentation</vt:lpstr>
      <vt:lpstr>PowerPoint Presentation</vt:lpstr>
      <vt:lpstr>Positive and Negative feedback</vt:lpstr>
      <vt:lpstr>Positive and Negative machine learning</vt:lpstr>
      <vt:lpstr>1 Start but positive comments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Order Processing Performancce</vt:lpstr>
      <vt:lpstr>PowerPoint Presentation</vt:lpstr>
      <vt:lpstr>PowerPoint Presentation</vt:lpstr>
      <vt:lpstr>Python   VS    Google Sheet</vt:lpstr>
      <vt:lpstr>Google Sheet Quality </vt:lpstr>
      <vt:lpstr>Google Sheet limitation?  </vt:lpstr>
      <vt:lpstr>Summary</vt:lpstr>
      <vt:lpstr>Team Cooperation</vt:lpstr>
      <vt:lpstr>PowerPoint Presentation</vt:lpstr>
      <vt:lpstr>PowerPoint Presentation</vt:lpstr>
      <vt:lpstr>Overview of Difficulties &amp;  Solution</vt:lpstr>
      <vt:lpstr>Q&amp;A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/>
  <cp:lastModifiedBy>Iris Cheung</cp:lastModifiedBy>
  <cp:revision>4</cp:revision>
  <dcterms:created xsi:type="dcterms:W3CDTF">2024-07-14T05:30:25Z</dcterms:created>
  <dcterms:modified xsi:type="dcterms:W3CDTF">2024-09-12T07:52:48Z</dcterms:modified>
</cp:coreProperties>
</file>